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1" r:id="rId2"/>
    <p:sldMasterId id="2147483772" r:id="rId3"/>
  </p:sldMasterIdLst>
  <p:notesMasterIdLst>
    <p:notesMasterId r:id="rId22"/>
  </p:notesMasterIdLst>
  <p:handoutMasterIdLst>
    <p:handoutMasterId r:id="rId2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80" r:id="rId12"/>
    <p:sldId id="265" r:id="rId13"/>
    <p:sldId id="266" r:id="rId14"/>
    <p:sldId id="268" r:id="rId15"/>
    <p:sldId id="274" r:id="rId16"/>
    <p:sldId id="275" r:id="rId17"/>
    <p:sldId id="272" r:id="rId18"/>
    <p:sldId id="273" r:id="rId19"/>
    <p:sldId id="276" r:id="rId20"/>
    <p:sldId id="278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 dirty="0" err="1">
                <a:solidFill>
                  <a:srgbClr val="0070C0"/>
                </a:solidFill>
              </a:rPr>
              <a:t>Number</a:t>
            </a:r>
            <a:r>
              <a:rPr lang="hr-HR" dirty="0">
                <a:solidFill>
                  <a:srgbClr val="0070C0"/>
                </a:solidFill>
              </a:rPr>
              <a:t> </a:t>
            </a:r>
            <a:r>
              <a:rPr lang="hr-HR" dirty="0" err="1">
                <a:solidFill>
                  <a:srgbClr val="0070C0"/>
                </a:solidFill>
              </a:rPr>
              <a:t>of</a:t>
            </a:r>
            <a:r>
              <a:rPr lang="hr-HR" dirty="0">
                <a:solidFill>
                  <a:srgbClr val="0070C0"/>
                </a:solidFill>
              </a:rPr>
              <a:t> </a:t>
            </a:r>
            <a:r>
              <a:rPr lang="hr-HR" dirty="0" err="1">
                <a:solidFill>
                  <a:srgbClr val="0070C0"/>
                </a:solidFill>
              </a:rPr>
              <a:t>students</a:t>
            </a:r>
            <a:r>
              <a:rPr lang="hr-HR" dirty="0">
                <a:solidFill>
                  <a:srgbClr val="0070C0"/>
                </a:solidFill>
              </a:rPr>
              <a:t> </a:t>
            </a:r>
            <a:r>
              <a:rPr lang="hr-HR" dirty="0" err="1">
                <a:solidFill>
                  <a:srgbClr val="0070C0"/>
                </a:solidFill>
              </a:rPr>
              <a:t>in</a:t>
            </a:r>
            <a:r>
              <a:rPr lang="hr-HR" dirty="0">
                <a:solidFill>
                  <a:srgbClr val="0070C0"/>
                </a:solidFill>
              </a:rPr>
              <a:t> OŠ Ivanke</a:t>
            </a:r>
            <a:r>
              <a:rPr lang="hr-HR" baseline="0" dirty="0">
                <a:solidFill>
                  <a:srgbClr val="0070C0"/>
                </a:solidFill>
              </a:rPr>
              <a:t> </a:t>
            </a:r>
            <a:r>
              <a:rPr lang="hr-HR" baseline="0" dirty="0" err="1">
                <a:solidFill>
                  <a:srgbClr val="0070C0"/>
                </a:solidFill>
              </a:rPr>
              <a:t>Trohar</a:t>
            </a:r>
            <a:r>
              <a:rPr lang="hr-HR" dirty="0">
                <a:solidFill>
                  <a:srgbClr val="0070C0"/>
                </a:solidFill>
              </a:rPr>
              <a:t> 
</a:t>
            </a:r>
            <a:r>
              <a:rPr lang="hr-HR" dirty="0" err="1">
                <a:solidFill>
                  <a:srgbClr val="0070C0"/>
                </a:solidFill>
              </a:rPr>
              <a:t>from</a:t>
            </a:r>
            <a:r>
              <a:rPr lang="hr-HR" dirty="0">
                <a:solidFill>
                  <a:srgbClr val="0070C0"/>
                </a:solidFill>
              </a:rPr>
              <a:t> 2003/04 to 2020/21. </a:t>
            </a:r>
          </a:p>
        </c:rich>
      </c:tx>
      <c:layout>
        <c:manualLayout>
          <c:xMode val="edge"/>
          <c:yMode val="edge"/>
          <c:x val="0.26916268663138421"/>
          <c:y val="3.606555596113399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903767518534701"/>
          <c:y val="0.29180327868852457"/>
          <c:w val="0.68449317014324684"/>
          <c:h val="0.39016393442622949"/>
        </c:manualLayout>
      </c:layout>
      <c:lineChart>
        <c:grouping val="standard"/>
        <c:varyColors val="0"/>
        <c:ser>
          <c:idx val="0"/>
          <c:order val="0"/>
          <c:tx>
            <c:v>Fužine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1298382371088553E-2"/>
                  <c:y val="-3.0084235860409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1E-4713-9C30-E2644996A3E3}"/>
                </c:ext>
              </c:extLst>
            </c:dLbl>
            <c:dLbl>
              <c:idx val="1"/>
              <c:layout>
                <c:manualLayout>
                  <c:x val="-1.5973786778316401E-2"/>
                  <c:y val="-2.1058965102286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1E-4713-9C30-E2644996A3E3}"/>
                </c:ext>
              </c:extLst>
            </c:dLbl>
            <c:dLbl>
              <c:idx val="2"/>
              <c:layout>
                <c:manualLayout>
                  <c:x val="-2.1298382371088536E-2"/>
                  <c:y val="-1.8050541516245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1E-4713-9C30-E2644996A3E3}"/>
                </c:ext>
              </c:extLst>
            </c:dLbl>
            <c:dLbl>
              <c:idx val="3"/>
              <c:layout>
                <c:manualLayout>
                  <c:x val="-7.0994607903628777E-3"/>
                  <c:y val="-5.51537952694006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1E-4713-9C30-E2644996A3E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1E-4713-9C30-E2644996A3E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1E-4713-9C30-E2644996A3E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1E-4713-9C30-E2644996A3E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1E-4713-9C30-E2644996A3E3}"/>
                </c:ext>
              </c:extLst>
            </c:dLbl>
            <c:dLbl>
              <c:idx val="8"/>
              <c:layout>
                <c:manualLayout>
                  <c:x val="-2.4848112766269959E-2"/>
                  <c:y val="-3.610108303249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91E-4713-9C30-E2644996A3E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1E-4713-9C30-E2644996A3E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91E-4713-9C30-E2644996A3E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91E-4713-9C30-E2644996A3E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91E-4713-9C30-E2644996A3E3}"/>
                </c:ext>
              </c:extLst>
            </c:dLbl>
            <c:dLbl>
              <c:idx val="13"/>
              <c:layout>
                <c:manualLayout>
                  <c:x val="-3.1947573556632872E-2"/>
                  <c:y val="-4.2117930204572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1E-4713-9C30-E2644996A3E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91E-4713-9C30-E2644996A3E3}"/>
                </c:ext>
              </c:extLst>
            </c:dLbl>
            <c:dLbl>
              <c:idx val="15"/>
              <c:layout>
                <c:manualLayout>
                  <c:x val="-1.7748651975907179E-2"/>
                  <c:y val="-3.6101083032490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91E-4713-9C30-E2644996A3E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91E-4713-9C30-E2644996A3E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91E-4713-9C30-E2644996A3E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91E-4713-9C30-E2644996A3E3}"/>
                </c:ext>
              </c:extLst>
            </c:dLbl>
            <c:dLbl>
              <c:idx val="19"/>
              <c:layout>
                <c:manualLayout>
                  <c:x val="-2.6622977963860671E-2"/>
                  <c:y val="-4.8134777376654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91E-4713-9C30-E2644996A3E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91E-4713-9C30-E2644996A3E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91E-4713-9C30-E2644996A3E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91E-4713-9C30-E2644996A3E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91E-4713-9C30-E2644996A3E3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91E-4713-9C30-E2644996A3E3}"/>
                </c:ext>
              </c:extLst>
            </c:dLbl>
            <c:dLbl>
              <c:idx val="25"/>
              <c:layout>
                <c:manualLayout>
                  <c:x val="0"/>
                  <c:y val="-3.3092659446450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91E-4713-9C30-E2644996A3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Sheet1!$B$1:$AB$1</c:f>
              <c:strCache>
                <c:ptCount val="27"/>
                <c:pt idx="0">
                  <c:v>94/95</c:v>
                </c:pt>
                <c:pt idx="1">
                  <c:v>95/96</c:v>
                </c:pt>
                <c:pt idx="2">
                  <c:v>96/97</c:v>
                </c:pt>
                <c:pt idx="3">
                  <c:v>97/98</c:v>
                </c:pt>
                <c:pt idx="4">
                  <c:v>98/99</c:v>
                </c:pt>
                <c:pt idx="5">
                  <c:v>99/00</c:v>
                </c:pt>
                <c:pt idx="6">
                  <c:v>00/01</c:v>
                </c:pt>
                <c:pt idx="7">
                  <c:v>01./02.</c:v>
                </c:pt>
                <c:pt idx="8">
                  <c:v>02./03.</c:v>
                </c:pt>
                <c:pt idx="9">
                  <c:v>03./04.</c:v>
                </c:pt>
                <c:pt idx="10">
                  <c:v>04./05.</c:v>
                </c:pt>
                <c:pt idx="11">
                  <c:v>05./06.</c:v>
                </c:pt>
                <c:pt idx="12">
                  <c:v>06./07.</c:v>
                </c:pt>
                <c:pt idx="13">
                  <c:v>07./08.</c:v>
                </c:pt>
                <c:pt idx="14">
                  <c:v>08./09.</c:v>
                </c:pt>
                <c:pt idx="15">
                  <c:v>09./10.</c:v>
                </c:pt>
                <c:pt idx="16">
                  <c:v>10./11.</c:v>
                </c:pt>
                <c:pt idx="17">
                  <c:v>11./12.</c:v>
                </c:pt>
                <c:pt idx="18">
                  <c:v>12./13.</c:v>
                </c:pt>
                <c:pt idx="19">
                  <c:v>13./14.</c:v>
                </c:pt>
                <c:pt idx="20">
                  <c:v>14./15.</c:v>
                </c:pt>
                <c:pt idx="21">
                  <c:v>15./16.</c:v>
                </c:pt>
                <c:pt idx="22">
                  <c:v>16./17.</c:v>
                </c:pt>
                <c:pt idx="23">
                  <c:v>17./18.</c:v>
                </c:pt>
                <c:pt idx="24">
                  <c:v>18./19.</c:v>
                </c:pt>
                <c:pt idx="25">
                  <c:v>19./20.</c:v>
                </c:pt>
                <c:pt idx="26">
                  <c:v>20./21.</c:v>
                </c:pt>
              </c:strCache>
            </c:strRef>
          </c:cat>
          <c:val>
            <c:numRef>
              <c:f>Sheet1!$B$2:$AB$2</c:f>
              <c:numCache>
                <c:formatCode>General</c:formatCode>
                <c:ptCount val="27"/>
                <c:pt idx="0">
                  <c:v>191</c:v>
                </c:pt>
                <c:pt idx="1">
                  <c:v>186</c:v>
                </c:pt>
                <c:pt idx="2">
                  <c:v>166</c:v>
                </c:pt>
                <c:pt idx="3">
                  <c:v>158</c:v>
                </c:pt>
                <c:pt idx="4">
                  <c:v>143</c:v>
                </c:pt>
                <c:pt idx="5">
                  <c:v>146</c:v>
                </c:pt>
                <c:pt idx="6">
                  <c:v>136</c:v>
                </c:pt>
                <c:pt idx="7">
                  <c:v>120</c:v>
                </c:pt>
                <c:pt idx="8">
                  <c:v>119</c:v>
                </c:pt>
                <c:pt idx="9">
                  <c:v>108</c:v>
                </c:pt>
                <c:pt idx="10">
                  <c:v>108</c:v>
                </c:pt>
                <c:pt idx="11">
                  <c:v>101</c:v>
                </c:pt>
                <c:pt idx="12">
                  <c:v>104</c:v>
                </c:pt>
                <c:pt idx="13">
                  <c:v>109</c:v>
                </c:pt>
                <c:pt idx="14">
                  <c:v>102</c:v>
                </c:pt>
                <c:pt idx="15">
                  <c:v>106</c:v>
                </c:pt>
                <c:pt idx="16">
                  <c:v>100</c:v>
                </c:pt>
                <c:pt idx="17">
                  <c:v>96</c:v>
                </c:pt>
                <c:pt idx="18">
                  <c:v>86</c:v>
                </c:pt>
                <c:pt idx="19">
                  <c:v>99</c:v>
                </c:pt>
                <c:pt idx="20">
                  <c:v>85</c:v>
                </c:pt>
                <c:pt idx="21">
                  <c:v>78</c:v>
                </c:pt>
                <c:pt idx="22">
                  <c:v>79</c:v>
                </c:pt>
                <c:pt idx="23">
                  <c:v>75</c:v>
                </c:pt>
                <c:pt idx="24">
                  <c:v>75</c:v>
                </c:pt>
                <c:pt idx="25">
                  <c:v>78</c:v>
                </c:pt>
                <c:pt idx="26">
                  <c:v>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D91E-4713-9C30-E2644996A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641792"/>
        <c:axId val="73004672"/>
      </c:lineChart>
      <c:catAx>
        <c:axId val="116641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hr-HR" dirty="0" err="1"/>
                  <a:t>School</a:t>
                </a:r>
                <a:r>
                  <a:rPr lang="hr-HR" baseline="0" dirty="0"/>
                  <a:t> </a:t>
                </a:r>
                <a:r>
                  <a:rPr lang="hr-HR" baseline="0" dirty="0" err="1"/>
                  <a:t>year</a:t>
                </a:r>
                <a:endParaRPr lang="hr-HR" dirty="0"/>
              </a:p>
            </c:rich>
          </c:tx>
          <c:layout>
            <c:manualLayout>
              <c:xMode val="edge"/>
              <c:yMode val="edge"/>
              <c:x val="0.42780818381308894"/>
              <c:y val="0.8655737776155464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333399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sr-Latn-RS"/>
          </a:p>
        </c:txPr>
        <c:crossAx val="730046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30046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hr-HR" dirty="0" err="1"/>
                  <a:t>Number</a:t>
                </a:r>
                <a:r>
                  <a:rPr lang="hr-HR" baseline="0" dirty="0"/>
                  <a:t> </a:t>
                </a:r>
                <a:r>
                  <a:rPr lang="hr-HR" baseline="0" dirty="0" err="1"/>
                  <a:t>of</a:t>
                </a:r>
                <a:r>
                  <a:rPr lang="hr-HR" baseline="0" dirty="0"/>
                  <a:t> </a:t>
                </a:r>
                <a:r>
                  <a:rPr lang="hr-HR" baseline="0" dirty="0" err="1"/>
                  <a:t>students</a:t>
                </a:r>
                <a:endParaRPr lang="hr-HR" dirty="0"/>
              </a:p>
            </c:rich>
          </c:tx>
          <c:layout>
            <c:manualLayout>
              <c:xMode val="edge"/>
              <c:yMode val="edge"/>
              <c:x val="2.8520574272478234E-2"/>
              <c:y val="0.334426222384453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333399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r-Latn-RS"/>
          </a:p>
        </c:txPr>
        <c:crossAx val="1166417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rgbClr val="0070C0"/>
      </a:solidFill>
      <a:prstDash val="solid"/>
      <a:miter lim="800000"/>
    </a:ln>
    <a:effectLst>
      <a:outerShdw blurRad="444500" dist="38100" dir="2700000" sx="103000" sy="103000" algn="tl" rotWithShape="0">
        <a:prstClr val="black">
          <a:alpha val="18000"/>
        </a:prst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sr-Latn-R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58DDAE40-19CD-4FFB-99B4-E593C3443A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8ACC39B-53D4-4013-BE2A-D9A26E5B86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DF2EB-466A-4270-9179-911CF490990F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639C52B-1E42-4932-88B1-5A08B22065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E04A7F5-4E1D-4AA0-A794-11424F5BA8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A318D-5DF0-4122-A56D-18B1289C2E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4390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480F3-8B2E-405C-A3F5-056B3AC4898D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2E4B8-993A-4972-8FDA-5B3AC63FD5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370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0ABC6E-831A-44BE-8180-AB981CA99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9B9BFD0-05B5-4F3B-BC5E-EEDB16B93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B2B5223-7501-4A8C-A965-FB2BB49B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95B-742A-4B2E-9066-2812B070A6E1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05B07F-029D-4DDA-8445-EDEBA474B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19A9ECF-CEDC-4A82-8492-E5C72056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7403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196EF1-B8F7-426B-9E54-A60CC51F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4D0271E-338F-41F6-93AA-A6C2377E3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A1206D-9CD7-4C82-9F44-B8772A64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83DF-9F24-4863-A1A6-AACF89A76F82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91C2514-190E-4257-B96F-9C3BE6CC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8E67A3E-D106-4E1A-A701-CF86ED2C2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196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A24564E-E18B-4266-AEF7-6F8860E6D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9FB83A2-8512-4740-A762-5D5CFFB75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60DC29B-D7B3-4DC7-A658-D0D17843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9B06-C2FC-4FDD-A3BA-71BDBBAFE45C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603C56D-68A2-45F4-9DBC-B25B7047D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65ECD0A-9C48-4914-8025-27F810C2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7232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D829-C2D3-4A49-A2B8-46CCDD9698AD}" type="datetime1">
              <a:rPr lang="hr-HR" smtClean="0"/>
              <a:t>15.5.2022.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5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954-C666-433D-953E-B4F4011A02D6}" type="datetime1">
              <a:rPr lang="hr-HR" smtClean="0"/>
              <a:t>15.5.2022.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2316-069E-4497-AA88-44EE7F3AF645}" type="datetime1">
              <a:rPr lang="hr-HR" smtClean="0"/>
              <a:t>15.5.2022.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69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5/15/2022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1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1B15A8-B12A-415C-AACD-1B5C908D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49D271-7F2B-4B66-BA59-C44E233FD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66A4A67-856F-46DD-A65F-B13DFCF9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83A2-839B-4CE4-A168-FB9CA5BED198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E87EF86-52BB-4328-90C6-0950FE90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5A3AC71-B18A-444A-8346-5AC44ADB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56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2418E6-7F0B-46AE-96F1-24732DA5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D52045D-1CB0-426A-8E0F-B1A661F16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318DE0C-739A-4B97-AA73-34D63475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0E23-EB97-4192-ABB9-93BA9E5FEF6E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FED5E85-9788-44BE-B694-171A025B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0B7E4D8-8530-4415-AC3F-EAF016F1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31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EF4A07-5760-4FA0-B1F5-0997E561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405530-87F9-45DA-97A6-2E177B00E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C0F5683-9FD2-428D-AF76-FFA75699E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513380C-EE61-41D4-9E01-6B155D2B4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3217-C14D-4DEF-B37A-B4C69C9F0986}" type="datetime1">
              <a:rPr lang="hr-HR" smtClean="0"/>
              <a:t>15.5.2022.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54DF063-9524-433C-A5A5-830C3112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03C6334-7264-48C9-B568-FC58AB7A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76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E9E0CC-E29E-47FF-BB3A-DA3F47BC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5648AF1-BDB2-4BEE-93EC-CB5BD35A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C0033EB-83D1-4AEA-BA81-A0C03525F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C766AF0-F9D8-40B0-A53E-91A317F39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39CBA7B-ABF8-4A10-9CB5-0F729EFA2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898FAF3-1A1D-471F-9188-9D9EC382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52B1C-7D65-4A6D-A125-D00361F5ED1A}" type="datetime1">
              <a:rPr lang="hr-HR" smtClean="0"/>
              <a:t>15.5.2022.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6E72B4D-89DD-4B3D-A4C7-B4CB773D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ED3174F-6255-4B82-9C04-00DBE218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303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FFB427-2B2C-467C-98B3-10EAB392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202CFA9-D3CE-48E3-BB2C-B0E6E6CE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0815-A4E2-435C-A8B9-7B96D7F3112E}" type="datetime1">
              <a:rPr lang="hr-HR" smtClean="0"/>
              <a:t>15.5.2022.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577C9F8-5366-4BC2-8C96-9705034B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DC2CE65-CC5A-4536-B6FB-91E68E7A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131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B14FBD9-A5FB-4620-B9CC-A6FA235C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B53-1B8D-45D7-885E-A787CFD6B967}" type="datetime1">
              <a:rPr lang="hr-HR" smtClean="0"/>
              <a:t>15.5.2022.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3D21E8C-3C90-4FD7-892C-93D0FC6A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C70245F-5452-40DE-9A50-E3A1E334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681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757246-4E1A-480C-AA72-58CBA93F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A22CB7-D305-4FEA-B123-465C9DCA4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1C4CA01-6113-4583-937A-A3BB4235C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2D350C0-0501-4BC4-925A-CDD1CFD9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1661-9858-43D8-82C5-933F56333505}" type="datetime1">
              <a:rPr lang="hr-HR" smtClean="0"/>
              <a:t>15.5.2022.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570046F-307C-4A41-BA39-4CCD896A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4DC9333-C018-4922-9E31-CF7B475E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114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86265C-8276-437B-95D6-6D4EB4DC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91D1C6F-9CE7-4C32-86EA-15145BB779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4D83AD5-7066-4887-8CF4-1723DB335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329C546-D96E-42B9-A64F-327FBB2A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BC11-1B80-40C7-8D27-E4422E166888}" type="datetime1">
              <a:rPr lang="hr-HR" smtClean="0"/>
              <a:t>15.5.2022.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CC073F2-E5F9-4775-92B4-12F08F3A4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4EABBDD-0744-4969-9E37-4559F45D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344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CCC7A6C-5777-496A-AB93-FB68D4DC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11BF9D8-FB63-4C56-8376-3149431C0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D8D3360-AF9B-4FC1-881D-E59C899BD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79432-E493-4C59-A45F-430D23AE0A6E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C676C2-3719-40BD-90C9-7EAFD8F9D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F3E0733-E621-4EEE-A40F-141D60FC8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0B7E-1E9A-4078-90D8-03DFE3C420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318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2013F-D9B1-4E72-BA5F-14B418EE8162}" type="datetime1">
              <a:rPr lang="hr-HR" smtClean="0"/>
              <a:t>15.5.2022.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/>
              <a:t>Adriana Moras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87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4" r:id="rId2"/>
    <p:sldLayoutId id="214748376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5/15/2022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87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webp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LBwM41lChW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4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sv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hyperlink" Target="mailto:ured@os-itrohar-fuzine.skole.hr" TargetMode="Externa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watch/?v=74957750258983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3NrDGK2ys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J8dmuw5SA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9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4744CE5-43C1-484C-BC31-477C52F63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5808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05" name="Freeform: Shape 9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6" name="Freeform: Shape 9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FF89AB2-A1F1-420C-B868-ED99837B5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hr-HR" sz="4800"/>
              <a:t>OŠ Ivanke Trohar, Fužine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6A7C1DD-B9B7-4588-9D1A-6A6A619C5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hr-HR" sz="2000"/>
              <a:t>Think globaly, act locally.</a:t>
            </a:r>
          </a:p>
        </p:txBody>
      </p:sp>
      <p:sp>
        <p:nvSpPr>
          <p:cNvPr id="107" name="Rectangle 10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D97CA07-D225-47F4-9659-995571FA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B19-3C41-4AE0-9204-7A7C80679E56}" type="datetime1">
              <a:rPr lang="hr-HR" smtClean="0"/>
              <a:t>15.5.2022.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0CC3006-74F2-4E3B-AB5F-8224963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5407646-9912-4979-B590-F17011D7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25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F5AC568-22AA-4E04-80FF-4FF7F685A2A2}"/>
              </a:ext>
            </a:extLst>
          </p:cNvPr>
          <p:cNvSpPr txBox="1"/>
          <p:nvPr/>
        </p:nvSpPr>
        <p:spPr>
          <a:xfrm>
            <a:off x="1232638" y="748288"/>
            <a:ext cx="103606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3200" b="1" dirty="0">
                <a:solidFill>
                  <a:srgbClr val="00B0F0"/>
                </a:solidFill>
                <a:cs typeface="Calibri"/>
              </a:rPr>
              <a:t>Other </a:t>
            </a:r>
            <a:r>
              <a:rPr lang="hr-HR" sz="3200" b="1" dirty="0" err="1">
                <a:solidFill>
                  <a:srgbClr val="00B0F0"/>
                </a:solidFill>
                <a:cs typeface="Calibri"/>
              </a:rPr>
              <a:t>projects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, </a:t>
            </a:r>
            <a:r>
              <a:rPr lang="hr-HR" sz="3200" b="1" dirty="0" err="1">
                <a:solidFill>
                  <a:srgbClr val="00B0F0"/>
                </a:solidFill>
                <a:cs typeface="Calibri"/>
              </a:rPr>
              <a:t>programs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cs typeface="Calibri"/>
              </a:rPr>
              <a:t>and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cs typeface="Calibri"/>
              </a:rPr>
              <a:t>competitions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...</a:t>
            </a:r>
            <a:endParaRPr lang="en-US" sz="3200" dirty="0">
              <a:cs typeface="Calibri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653D26E-BC43-4E50-8F3B-6DD42AE73C71}"/>
              </a:ext>
            </a:extLst>
          </p:cNvPr>
          <p:cNvSpPr txBox="1"/>
          <p:nvPr/>
        </p:nvSpPr>
        <p:spPr>
          <a:xfrm>
            <a:off x="652446" y="1453687"/>
            <a:ext cx="7982596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/>
              <a:buChar char="ü"/>
            </a:pPr>
            <a:r>
              <a:rPr lang="hr-HR" sz="2400" b="1" dirty="0">
                <a:solidFill>
                  <a:srgbClr val="00B0F0"/>
                </a:solidFill>
                <a:cs typeface="Calibri"/>
              </a:rPr>
              <a:t>Life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skills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training</a:t>
            </a:r>
            <a:endParaRPr lang="en-US" sz="2400" dirty="0"/>
          </a:p>
          <a:p>
            <a:pPr marL="457200" indent="-457200">
              <a:buFont typeface="Wingdings"/>
              <a:buChar char="ü"/>
            </a:pPr>
            <a:r>
              <a:rPr lang="hr-HR" sz="2400" b="1" dirty="0">
                <a:solidFill>
                  <a:srgbClr val="00B0F0"/>
                </a:solidFill>
                <a:cs typeface="Calibri"/>
              </a:rPr>
              <a:t>A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school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without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violence</a:t>
            </a:r>
            <a:endParaRPr lang="hr-HR" sz="2400" b="1" dirty="0">
              <a:solidFill>
                <a:srgbClr val="00B0F0"/>
              </a:solidFill>
              <a:cs typeface="Calibri"/>
            </a:endParaRPr>
          </a:p>
          <a:p>
            <a:pPr marL="457200" indent="-457200">
              <a:buFont typeface="Wingdings"/>
              <a:buChar char="ü"/>
            </a:pPr>
            <a:r>
              <a:rPr lang="hr-HR" sz="2400" b="1" dirty="0">
                <a:solidFill>
                  <a:srgbClr val="00B0F0"/>
                </a:solidFill>
                <a:cs typeface="Calibri"/>
              </a:rPr>
              <a:t>CAP program</a:t>
            </a:r>
          </a:p>
          <a:p>
            <a:pPr marL="457200" indent="-457200">
              <a:buFont typeface="Wingdings"/>
              <a:buChar char="ü"/>
            </a:pP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Days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of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Franjo Rački</a:t>
            </a:r>
          </a:p>
          <a:p>
            <a:pPr marL="457200" indent="-457200">
              <a:buFont typeface="Wingdings"/>
              <a:buChar char="ü"/>
            </a:pP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Days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of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Krešo Golik</a:t>
            </a:r>
          </a:p>
          <a:p>
            <a:pPr marL="457200" indent="-457200">
              <a:buFont typeface="Wingdings"/>
              <a:buChar char="ü"/>
            </a:pPr>
            <a:r>
              <a:rPr lang="hr-HR" sz="2400" b="1" dirty="0">
                <a:solidFill>
                  <a:srgbClr val="00B0F0"/>
                </a:solidFill>
                <a:cs typeface="Calibri"/>
              </a:rPr>
              <a:t>Student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cooperative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"Ivančica" </a:t>
            </a:r>
          </a:p>
          <a:p>
            <a:pPr marL="457200" indent="-457200">
              <a:buFont typeface="Wingdings"/>
              <a:buChar char="ü"/>
            </a:pPr>
            <a:r>
              <a:rPr lang="hr-HR" sz="2400" b="1" dirty="0">
                <a:solidFill>
                  <a:srgbClr val="00B0F0"/>
                </a:solidFill>
                <a:cs typeface="Calibri"/>
              </a:rPr>
              <a:t>Unconventional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natural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food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sources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fair</a:t>
            </a:r>
            <a:endParaRPr lang="hr-HR" sz="2400" dirty="0">
              <a:cs typeface="Calibri"/>
            </a:endParaRPr>
          </a:p>
          <a:p>
            <a:pPr marL="457200" indent="-457200">
              <a:buFont typeface="Wingdings"/>
              <a:buChar char="ü"/>
            </a:pP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Student’s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choir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"Ivančice" </a:t>
            </a:r>
          </a:p>
          <a:p>
            <a:pPr marL="457200" indent="-457200">
              <a:buFont typeface="Wingdings"/>
              <a:buChar char="ü"/>
            </a:pP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School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in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nature</a:t>
            </a:r>
          </a:p>
          <a:p>
            <a:pPr marL="457200" indent="-457200">
              <a:buFont typeface="Wingdings"/>
              <a:buChar char="ü"/>
            </a:pPr>
            <a:r>
              <a:rPr lang="hr-HR" sz="2400" b="1" dirty="0">
                <a:solidFill>
                  <a:srgbClr val="00B0F0"/>
                </a:solidFill>
                <a:cs typeface="Calibri"/>
              </a:rPr>
              <a:t>Science to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young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people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– </a:t>
            </a:r>
            <a:r>
              <a:rPr lang="hr-HR" sz="2400" b="1" i="1" dirty="0" err="1">
                <a:solidFill>
                  <a:srgbClr val="00B0F0"/>
                </a:solidFill>
                <a:cs typeface="Calibri"/>
              </a:rPr>
              <a:t>scientific</a:t>
            </a:r>
            <a:r>
              <a:rPr lang="hr-HR" sz="2400" b="1" i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i="1" dirty="0" err="1">
                <a:solidFill>
                  <a:srgbClr val="00B0F0"/>
                </a:solidFill>
                <a:cs typeface="Calibri"/>
              </a:rPr>
              <a:t>competitions</a:t>
            </a:r>
            <a:endParaRPr lang="hr-HR" b="1" i="1" dirty="0">
              <a:solidFill>
                <a:srgbClr val="00B0F0"/>
              </a:solidFill>
              <a:cs typeface="Calibri"/>
            </a:endParaRPr>
          </a:p>
          <a:p>
            <a:pPr marL="457200" indent="-457200">
              <a:buFont typeface="Wingdings"/>
              <a:buChar char="ü"/>
            </a:pP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Sports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cs typeface="Calibri"/>
              </a:rPr>
              <a:t>competitions</a:t>
            </a:r>
            <a:r>
              <a:rPr lang="hr-HR" sz="24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b="1" i="1" dirty="0">
                <a:solidFill>
                  <a:srgbClr val="00B0F0"/>
                </a:solidFill>
                <a:cs typeface="Calibri"/>
              </a:rPr>
              <a:t>(Erste </a:t>
            </a:r>
            <a:r>
              <a:rPr lang="hr-HR" b="1" i="1" dirty="0" err="1">
                <a:solidFill>
                  <a:srgbClr val="00B0F0"/>
                </a:solidFill>
                <a:cs typeface="Calibri"/>
              </a:rPr>
              <a:t>blue</a:t>
            </a:r>
            <a:r>
              <a:rPr lang="hr-HR" b="1" i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b="1" i="1" dirty="0" err="1">
                <a:solidFill>
                  <a:srgbClr val="00B0F0"/>
                </a:solidFill>
                <a:cs typeface="Calibri"/>
              </a:rPr>
              <a:t>league</a:t>
            </a:r>
            <a:r>
              <a:rPr lang="hr-HR" b="1" i="1" dirty="0">
                <a:solidFill>
                  <a:srgbClr val="00B0F0"/>
                </a:solidFill>
                <a:cs typeface="Calibri"/>
              </a:rPr>
              <a:t>, </a:t>
            </a:r>
            <a:r>
              <a:rPr lang="hr-HR" b="1" i="1" dirty="0" err="1">
                <a:solidFill>
                  <a:srgbClr val="00B0F0"/>
                </a:solidFill>
                <a:cs typeface="Calibri"/>
              </a:rPr>
              <a:t>chess</a:t>
            </a:r>
            <a:r>
              <a:rPr lang="hr-HR" b="1" i="1" dirty="0">
                <a:solidFill>
                  <a:srgbClr val="00B0F0"/>
                </a:solidFill>
                <a:cs typeface="Calibri"/>
              </a:rPr>
              <a:t>...)</a:t>
            </a:r>
          </a:p>
          <a:p>
            <a:r>
              <a:rPr lang="hr-HR" sz="2800" b="1" dirty="0">
                <a:solidFill>
                  <a:srgbClr val="00B0F0"/>
                </a:solidFill>
                <a:cs typeface="Calibri"/>
              </a:rPr>
              <a:t>                                                                  </a:t>
            </a:r>
          </a:p>
        </p:txBody>
      </p:sp>
      <p:pic>
        <p:nvPicPr>
          <p:cNvPr id="6" name="Picture 54">
            <a:extLst>
              <a:ext uri="{FF2B5EF4-FFF2-40B4-BE49-F238E27FC236}">
                <a16:creationId xmlns:a16="http://schemas.microsoft.com/office/drawing/2014/main" id="{BC5A4A07-C334-42FD-844D-A48C0A04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137" y="886278"/>
            <a:ext cx="2510964" cy="33663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kstniOkvir 13">
            <a:extLst>
              <a:ext uri="{FF2B5EF4-FFF2-40B4-BE49-F238E27FC236}">
                <a16:creationId xmlns:a16="http://schemas.microsoft.com/office/drawing/2014/main" id="{48736F13-EE09-4CA0-BF35-34E8F3737EFE}"/>
              </a:ext>
            </a:extLst>
          </p:cNvPr>
          <p:cNvSpPr txBox="1"/>
          <p:nvPr/>
        </p:nvSpPr>
        <p:spPr>
          <a:xfrm>
            <a:off x="9089390" y="995015"/>
            <a:ext cx="19507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>
                <a:solidFill>
                  <a:schemeClr val="bg1"/>
                </a:solidFill>
              </a:rPr>
              <a:t>Field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b="1" dirty="0" err="1">
                <a:solidFill>
                  <a:schemeClr val="bg1"/>
                </a:solidFill>
              </a:rPr>
              <a:t>teaching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sz="1600" b="1" i="1" dirty="0">
                <a:solidFill>
                  <a:schemeClr val="bg1"/>
                </a:solidFill>
              </a:rPr>
              <a:t>(NP Velebit)</a:t>
            </a:r>
          </a:p>
        </p:txBody>
      </p:sp>
      <p:pic>
        <p:nvPicPr>
          <p:cNvPr id="2050" name="Picture 2" descr="Željeznička tehnička škola Moravice - Naslovnica - XII. dani dr. Franje  Račk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71" y="1453687"/>
            <a:ext cx="2374264" cy="178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13">
            <a:extLst>
              <a:ext uri="{FF2B5EF4-FFF2-40B4-BE49-F238E27FC236}">
                <a16:creationId xmlns:a16="http://schemas.microsoft.com/office/drawing/2014/main" id="{48736F13-EE09-4CA0-BF35-34E8F3737EFE}"/>
              </a:ext>
            </a:extLst>
          </p:cNvPr>
          <p:cNvSpPr txBox="1"/>
          <p:nvPr/>
        </p:nvSpPr>
        <p:spPr>
          <a:xfrm>
            <a:off x="6197343" y="1465549"/>
            <a:ext cx="195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err="1">
                <a:solidFill>
                  <a:schemeClr val="bg1"/>
                </a:solidFill>
              </a:rPr>
              <a:t>Days</a:t>
            </a:r>
            <a:r>
              <a:rPr lang="hr-HR" sz="1600" b="1" dirty="0">
                <a:solidFill>
                  <a:schemeClr val="bg1"/>
                </a:solidFill>
              </a:rPr>
              <a:t> </a:t>
            </a:r>
            <a:r>
              <a:rPr lang="hr-HR" sz="1600" b="1" dirty="0" err="1">
                <a:solidFill>
                  <a:schemeClr val="bg1"/>
                </a:solidFill>
              </a:rPr>
              <a:t>of</a:t>
            </a:r>
            <a:r>
              <a:rPr lang="hr-HR" sz="1600" b="1" dirty="0">
                <a:solidFill>
                  <a:schemeClr val="bg1"/>
                </a:solidFill>
              </a:rPr>
              <a:t> Franjo Rački</a:t>
            </a:r>
          </a:p>
        </p:txBody>
      </p:sp>
      <p:pic>
        <p:nvPicPr>
          <p:cNvPr id="2054" name="Picture 6" descr="Dani Kreše Golika u Fužinama :: HRT – Radio Rije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70" y="4545367"/>
            <a:ext cx="3078331" cy="15391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13">
            <a:extLst>
              <a:ext uri="{FF2B5EF4-FFF2-40B4-BE49-F238E27FC236}">
                <a16:creationId xmlns:a16="http://schemas.microsoft.com/office/drawing/2014/main" id="{48736F13-EE09-4CA0-BF35-34E8F3737EFE}"/>
              </a:ext>
            </a:extLst>
          </p:cNvPr>
          <p:cNvSpPr txBox="1"/>
          <p:nvPr/>
        </p:nvSpPr>
        <p:spPr>
          <a:xfrm>
            <a:off x="8771137" y="4575416"/>
            <a:ext cx="195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err="1">
                <a:solidFill>
                  <a:schemeClr val="bg1"/>
                </a:solidFill>
              </a:rPr>
              <a:t>Days</a:t>
            </a:r>
            <a:r>
              <a:rPr lang="hr-HR" sz="1600" b="1" dirty="0">
                <a:solidFill>
                  <a:schemeClr val="bg1"/>
                </a:solidFill>
              </a:rPr>
              <a:t> </a:t>
            </a:r>
            <a:r>
              <a:rPr lang="hr-HR" sz="1600" b="1" dirty="0" err="1">
                <a:solidFill>
                  <a:schemeClr val="bg1"/>
                </a:solidFill>
              </a:rPr>
              <a:t>of</a:t>
            </a:r>
            <a:r>
              <a:rPr lang="hr-HR" sz="1600" b="1" dirty="0">
                <a:solidFill>
                  <a:schemeClr val="bg1"/>
                </a:solidFill>
              </a:rPr>
              <a:t> Krešo Golik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4A46E09-E8A0-4265-A0C6-75C24BD2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AC24-F743-4741-B553-F535F4CD6CDF}" type="datetime1">
              <a:rPr lang="hr-HR" smtClean="0"/>
              <a:t>15.5.2022.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23DC649-1B68-41A2-B686-BAA89E2E2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7F0018A-F0D9-435C-832B-AF7CDA23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9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73B94B36-C64E-4563-B312-57557205B1A6}"/>
              </a:ext>
            </a:extLst>
          </p:cNvPr>
          <p:cNvSpPr txBox="1"/>
          <p:nvPr/>
        </p:nvSpPr>
        <p:spPr>
          <a:xfrm>
            <a:off x="1232638" y="748288"/>
            <a:ext cx="1036061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3200" b="1" dirty="0" err="1">
                <a:solidFill>
                  <a:srgbClr val="00B0F0"/>
                </a:solidFill>
                <a:cs typeface="Calibri"/>
              </a:rPr>
              <a:t>Photographs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 - Other </a:t>
            </a:r>
            <a:r>
              <a:rPr lang="hr-HR" sz="3200" b="1" dirty="0" err="1">
                <a:solidFill>
                  <a:srgbClr val="00B0F0"/>
                </a:solidFill>
                <a:cs typeface="Calibri"/>
              </a:rPr>
              <a:t>projects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, </a:t>
            </a:r>
            <a:r>
              <a:rPr lang="hr-HR" sz="3200" b="1" dirty="0" err="1">
                <a:solidFill>
                  <a:srgbClr val="00B0F0"/>
                </a:solidFill>
                <a:cs typeface="Calibri"/>
              </a:rPr>
              <a:t>programs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cs typeface="Calibri"/>
              </a:rPr>
              <a:t>and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cs typeface="Calibri"/>
              </a:rPr>
              <a:t>competitions</a:t>
            </a:r>
            <a:r>
              <a:rPr lang="hr-HR" sz="3200" b="1" dirty="0">
                <a:solidFill>
                  <a:srgbClr val="00B0F0"/>
                </a:solidFill>
                <a:cs typeface="Calibri"/>
              </a:rPr>
              <a:t>...</a:t>
            </a:r>
            <a:endParaRPr lang="en-US" sz="3200" dirty="0">
              <a:cs typeface="Calibri"/>
            </a:endParaRPr>
          </a:p>
          <a:p>
            <a:endParaRPr lang="en-US" sz="3200" dirty="0">
              <a:cs typeface="Calibri"/>
            </a:endParaRPr>
          </a:p>
        </p:txBody>
      </p:sp>
      <p:pic>
        <p:nvPicPr>
          <p:cNvPr id="5" name="Picture 60">
            <a:extLst>
              <a:ext uri="{FF2B5EF4-FFF2-40B4-BE49-F238E27FC236}">
                <a16:creationId xmlns:a16="http://schemas.microsoft.com/office/drawing/2014/main" id="{1EBB6388-4B7D-4277-8527-E0BA338C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38" y="1477713"/>
            <a:ext cx="3462067" cy="24887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9">
            <a:extLst>
              <a:ext uri="{FF2B5EF4-FFF2-40B4-BE49-F238E27FC236}">
                <a16:creationId xmlns:a16="http://schemas.microsoft.com/office/drawing/2014/main" id="{E32EB689-ECED-4674-BC7D-139622826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92" y="2610035"/>
            <a:ext cx="2582043" cy="13688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7" descr="A picture containing grass, person, sport, outdoor&#10;&#10;Description automatically generated">
            <a:extLst>
              <a:ext uri="{FF2B5EF4-FFF2-40B4-BE49-F238E27FC236}">
                <a16:creationId xmlns:a16="http://schemas.microsoft.com/office/drawing/2014/main" id="{4D25D0A3-BD47-4620-95E0-D56ACDF98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425" y="4146980"/>
            <a:ext cx="3317575" cy="24666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Slika 9" descr="Slika na kojoj se prikazuje osoba, na zatvorenom, grupa, scena&#10;&#10;Opis je automatski generiran">
            <a:extLst>
              <a:ext uri="{FF2B5EF4-FFF2-40B4-BE49-F238E27FC236}">
                <a16:creationId xmlns:a16="http://schemas.microsoft.com/office/drawing/2014/main" id="{71EFAC17-88D6-4648-91D9-70D679166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43" y="4157947"/>
            <a:ext cx="3317575" cy="24881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1703EF67-434B-4B3D-B366-08C8378B022D}"/>
              </a:ext>
            </a:extLst>
          </p:cNvPr>
          <p:cNvSpPr txBox="1"/>
          <p:nvPr/>
        </p:nvSpPr>
        <p:spPr>
          <a:xfrm>
            <a:off x="7833338" y="4142037"/>
            <a:ext cx="165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CAP  program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5CA8BEB-2708-4E8B-9283-D922887EF44D}"/>
              </a:ext>
            </a:extLst>
          </p:cNvPr>
          <p:cNvSpPr txBox="1"/>
          <p:nvPr/>
        </p:nvSpPr>
        <p:spPr>
          <a:xfrm>
            <a:off x="4259982" y="6123424"/>
            <a:ext cx="166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Olympic Day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468BA03-96B0-4045-9D46-72122159CE77}"/>
              </a:ext>
            </a:extLst>
          </p:cNvPr>
          <p:cNvSpPr txBox="1"/>
          <p:nvPr/>
        </p:nvSpPr>
        <p:spPr>
          <a:xfrm>
            <a:off x="1564100" y="1398256"/>
            <a:ext cx="279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/>
              <a:buChar char="ü"/>
            </a:pPr>
            <a:r>
              <a:rPr lang="hr-HR" sz="1400" b="1" dirty="0">
                <a:solidFill>
                  <a:schemeClr val="bg1"/>
                </a:solidFill>
                <a:cs typeface="Calibri"/>
              </a:rPr>
              <a:t>Unconventional </a:t>
            </a:r>
            <a:r>
              <a:rPr lang="hr-HR" sz="1400" b="1" dirty="0" err="1">
                <a:solidFill>
                  <a:schemeClr val="bg1"/>
                </a:solidFill>
                <a:cs typeface="Calibri"/>
              </a:rPr>
              <a:t>natural</a:t>
            </a:r>
            <a:r>
              <a:rPr lang="hr-HR" sz="1400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hr-HR" sz="1400" b="1" dirty="0" err="1">
                <a:solidFill>
                  <a:schemeClr val="bg1"/>
                </a:solidFill>
                <a:cs typeface="Calibri"/>
              </a:rPr>
              <a:t>food</a:t>
            </a:r>
            <a:r>
              <a:rPr lang="hr-HR" sz="1400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hr-HR" sz="1400" b="1" dirty="0" err="1">
                <a:solidFill>
                  <a:schemeClr val="bg1"/>
                </a:solidFill>
                <a:cs typeface="Calibri"/>
              </a:rPr>
              <a:t>sources</a:t>
            </a:r>
            <a:r>
              <a:rPr lang="hr-HR" sz="1400" b="1" dirty="0">
                <a:solidFill>
                  <a:schemeClr val="bg1"/>
                </a:solidFill>
                <a:cs typeface="Calibri"/>
              </a:rPr>
              <a:t> fair</a:t>
            </a:r>
            <a:endParaRPr lang="hr-H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48736F13-EE09-4CA0-BF35-34E8F3737EFE}"/>
              </a:ext>
            </a:extLst>
          </p:cNvPr>
          <p:cNvSpPr txBox="1"/>
          <p:nvPr/>
        </p:nvSpPr>
        <p:spPr>
          <a:xfrm>
            <a:off x="8693150" y="3498493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Chess </a:t>
            </a:r>
            <a:r>
              <a:rPr lang="hr-HR" b="1" dirty="0" err="1">
                <a:solidFill>
                  <a:schemeClr val="bg1"/>
                </a:solidFill>
              </a:rPr>
              <a:t>tournament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SC030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88" y="1745760"/>
            <a:ext cx="2609850" cy="19526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niOkvir 13">
            <a:extLst>
              <a:ext uri="{FF2B5EF4-FFF2-40B4-BE49-F238E27FC236}">
                <a16:creationId xmlns:a16="http://schemas.microsoft.com/office/drawing/2014/main" id="{48736F13-EE09-4CA0-BF35-34E8F3737EFE}"/>
              </a:ext>
            </a:extLst>
          </p:cNvPr>
          <p:cNvSpPr txBox="1"/>
          <p:nvPr/>
        </p:nvSpPr>
        <p:spPr>
          <a:xfrm>
            <a:off x="5209901" y="3112473"/>
            <a:ext cx="269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Student </a:t>
            </a:r>
            <a:r>
              <a:rPr lang="hr-HR" b="1" dirty="0" err="1">
                <a:solidFill>
                  <a:schemeClr val="bg1"/>
                </a:solidFill>
              </a:rPr>
              <a:t>cooperative</a:t>
            </a:r>
            <a:r>
              <a:rPr lang="hr-HR" b="1" dirty="0">
                <a:solidFill>
                  <a:schemeClr val="bg1"/>
                </a:solidFill>
              </a:rPr>
              <a:t> "Ivančica" </a:t>
            </a:r>
          </a:p>
        </p:txBody>
      </p:sp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7BBA0F9-BE65-4F2D-A64D-8EB636CA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42257-B453-453C-8892-C18731891287}" type="datetime1">
              <a:rPr lang="hr-HR" smtClean="0"/>
              <a:t>15.5.2022.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9CEA449-2A2B-4E99-BE92-3D29EEB4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8" name="Rezervirano mjesto broja slajda 7">
            <a:extLst>
              <a:ext uri="{FF2B5EF4-FFF2-40B4-BE49-F238E27FC236}">
                <a16:creationId xmlns:a16="http://schemas.microsoft.com/office/drawing/2014/main" id="{AA8FEEC7-F7C8-49ED-A5F4-1D3830D0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1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69B6FA4-3C7D-46A9-A1A0-07626FF6C613}"/>
              </a:ext>
            </a:extLst>
          </p:cNvPr>
          <p:cNvPicPr/>
          <p:nvPr/>
        </p:nvPicPr>
        <p:blipFill rotWithShape="1">
          <a:blip r:embed="rId2"/>
          <a:srcRect l="22354" t="3979" r="58466" b="69683"/>
          <a:stretch/>
        </p:blipFill>
        <p:spPr bwMode="auto">
          <a:xfrm>
            <a:off x="2733703" y="1268974"/>
            <a:ext cx="3169526" cy="31650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A01D5-9F2D-41E7-B61D-6964B100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Popular</a:t>
            </a:r>
            <a:r>
              <a:rPr lang="hr-HR" sz="3600" b="1" dirty="0" err="1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ization</a:t>
            </a:r>
            <a:r>
              <a:rPr lang="hr-HR" sz="3600" b="1" dirty="0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hr-HR" sz="3600" b="1" dirty="0" err="1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of</a:t>
            </a:r>
            <a:r>
              <a:rPr lang="hr-HR" sz="3600" b="1" dirty="0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hr-HR" sz="3600" b="1" dirty="0" err="1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science</a:t>
            </a:r>
            <a:r>
              <a:rPr lang="hr-HR" sz="3600" b="1" dirty="0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hr-HR" sz="3600" b="1" dirty="0" err="1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and</a:t>
            </a:r>
            <a:r>
              <a:rPr lang="hr-HR" sz="3600" b="1" dirty="0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hr-HR" sz="3600" b="1" dirty="0" err="1">
                <a:solidFill>
                  <a:srgbClr val="00B0F0"/>
                </a:solidFill>
                <a:latin typeface="+mn-lt"/>
                <a:ea typeface="+mn-ea"/>
                <a:cs typeface="Calibri"/>
              </a:rPr>
              <a:t>mathematics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69B6FA4-3C7D-46A9-A1A0-07626FF6C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72" t="1985" r="16069" b="67297"/>
          <a:stretch/>
        </p:blipFill>
        <p:spPr>
          <a:xfrm>
            <a:off x="6217196" y="1210200"/>
            <a:ext cx="2985375" cy="3273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69B6FA4-3C7D-46A9-A1A0-07626FF6C61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t="3560" r="80257" b="70701"/>
          <a:stretch/>
        </p:blipFill>
        <p:spPr bwMode="auto">
          <a:xfrm>
            <a:off x="8115927" y="4012318"/>
            <a:ext cx="2985374" cy="25668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BED750-17B4-4CA1-BB83-5FE49C14C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4" r="19142"/>
          <a:stretch/>
        </p:blipFill>
        <p:spPr>
          <a:xfrm>
            <a:off x="907950" y="3973948"/>
            <a:ext cx="2985374" cy="2376648"/>
          </a:xfrm>
          <a:prstGeom prst="ellips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9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69B6FA4-3C7D-46A9-A1A0-07626FF6C613}"/>
              </a:ext>
            </a:extLst>
          </p:cNvPr>
          <p:cNvPicPr/>
          <p:nvPr/>
        </p:nvPicPr>
        <p:blipFill rotWithShape="1">
          <a:blip r:embed="rId2"/>
          <a:srcRect l="42196" t="2654" r="36772" b="70250"/>
          <a:stretch/>
        </p:blipFill>
        <p:spPr bwMode="auto">
          <a:xfrm>
            <a:off x="4735003" y="4118817"/>
            <a:ext cx="2508162" cy="246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899C97B-928C-4305-A915-8787824F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B9A0-6347-4ED8-B4E0-2D70B36D7C4D}" type="datetime1">
              <a:rPr lang="hr-HR" smtClean="0"/>
              <a:t>15.5.2022.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F11BB16-B15F-414E-B86D-AF20C546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10" name="Rezervirano mjesto broja slajda 9">
            <a:extLst>
              <a:ext uri="{FF2B5EF4-FFF2-40B4-BE49-F238E27FC236}">
                <a16:creationId xmlns:a16="http://schemas.microsoft.com/office/drawing/2014/main" id="{75F40C99-5B9C-4984-9398-555B989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6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8CD9A108-F8C2-47D2-BA49-3A14EB606328}"/>
              </a:ext>
            </a:extLst>
          </p:cNvPr>
          <p:cNvSpPr txBox="1"/>
          <p:nvPr/>
        </p:nvSpPr>
        <p:spPr>
          <a:xfrm>
            <a:off x="4654295" y="4522156"/>
            <a:ext cx="5609222" cy="1363215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Celebrating World Science Day with physics experiments</a:t>
            </a:r>
          </a:p>
        </p:txBody>
      </p:sp>
      <p:sp>
        <p:nvSpPr>
          <p:cNvPr id="26" name="Freeform: Shape 1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 descr="Slika na kojoj se prikazuje osoba, stol, na zatvorenom, zid&#10;&#10;Opis je automatski generiran">
            <a:extLst>
              <a:ext uri="{FF2B5EF4-FFF2-40B4-BE49-F238E27FC236}">
                <a16:creationId xmlns:a16="http://schemas.microsoft.com/office/drawing/2014/main" id="{96311428-AEA8-400D-8141-CD6DCF5F5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1" b="-2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27" name="Freeform: Shape 1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 descr="Slika na kojoj se prikazuje tekst, osoba, na zatvorenom, stol&#10;&#10;Opis je automatski generiran">
            <a:extLst>
              <a:ext uri="{FF2B5EF4-FFF2-40B4-BE49-F238E27FC236}">
                <a16:creationId xmlns:a16="http://schemas.microsoft.com/office/drawing/2014/main" id="{3160F30A-6664-41D8-B80D-A110D3BB5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6" b="2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28" name="Freeform: Shape 1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722AD574-2DC0-4679-879F-4E4D17FDA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479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61AEBAB-17D4-4FF0-8098-E450683E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3B41-B3EF-454F-9C1B-6720ABC30935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8F6702F-C496-4798-A352-DA191E1F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05CF2D2-638E-4985-AE9A-2B7110C8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9632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lika 22" descr="Slika na kojoj se prikazuje morsko dno&#10;&#10;Opis je automatski generiran">
            <a:extLst>
              <a:ext uri="{FF2B5EF4-FFF2-40B4-BE49-F238E27FC236}">
                <a16:creationId xmlns:a16="http://schemas.microsoft.com/office/drawing/2014/main" id="{4CAF3678-1778-47D0-B3B2-9F95EB331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01" y="4426844"/>
            <a:ext cx="2515475" cy="188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BC2F8FC-6A9B-4C1A-8BFA-9E67E356471A}"/>
              </a:ext>
            </a:extLst>
          </p:cNvPr>
          <p:cNvSpPr txBox="1"/>
          <p:nvPr/>
        </p:nvSpPr>
        <p:spPr>
          <a:xfrm>
            <a:off x="1028700" y="190501"/>
            <a:ext cx="2886075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Physics in nature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04FAC35-D1B9-49CC-BEB9-98B93D298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23" y="420248"/>
            <a:ext cx="3613150" cy="1911989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54DE11C-C367-48F8-A81B-B32197B7DB20}"/>
              </a:ext>
            </a:extLst>
          </p:cNvPr>
          <p:cNvSpPr txBox="1"/>
          <p:nvPr/>
        </p:nvSpPr>
        <p:spPr>
          <a:xfrm>
            <a:off x="4143375" y="159527"/>
            <a:ext cx="601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Measuring</a:t>
            </a:r>
            <a:r>
              <a:rPr lang="hr-HR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the</a:t>
            </a:r>
            <a:r>
              <a:rPr lang="hr-HR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height</a:t>
            </a:r>
            <a:r>
              <a:rPr lang="hr-HR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of</a:t>
            </a:r>
            <a:r>
              <a:rPr lang="hr-HR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the</a:t>
            </a:r>
            <a:r>
              <a:rPr lang="hr-HR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tree</a:t>
            </a:r>
            <a:endParaRPr lang="hr-HR" sz="24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D02E0F9-9ACC-40FB-9EE0-A8F8A2AC3305}"/>
              </a:ext>
            </a:extLst>
          </p:cNvPr>
          <p:cNvSpPr txBox="1"/>
          <p:nvPr/>
        </p:nvSpPr>
        <p:spPr>
          <a:xfrm>
            <a:off x="600074" y="3477698"/>
            <a:ext cx="353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Observing</a:t>
            </a:r>
            <a:r>
              <a:rPr lang="hr-HR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waves</a:t>
            </a:r>
            <a:r>
              <a:rPr lang="hr-HR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 on water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4003734-AEAD-4EA8-BDE3-8017799B8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FC4-965C-42B1-AF3C-1FABC44646FE}" type="datetime1">
              <a:rPr lang="hr-HR" smtClean="0"/>
              <a:t>15.5.2022.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9EB6F79-CF21-43B4-805A-3ABCF7CB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Adriana Moras</a:t>
            </a:r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F695F73-0D86-4E19-8426-C8C95DA0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14</a:t>
            </a:fld>
            <a:endParaRPr lang="hr-HR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592BA1AF-6790-4E40-9E09-477F5D5EA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93" y="916351"/>
            <a:ext cx="3241957" cy="223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 descr="Slika na kojoj se prikazuje stablo, na otvorenom, tlo, cesta&#10;&#10;Opis je automatski generiran">
            <a:extLst>
              <a:ext uri="{FF2B5EF4-FFF2-40B4-BE49-F238E27FC236}">
                <a16:creationId xmlns:a16="http://schemas.microsoft.com/office/drawing/2014/main" id="{B7C93773-8797-4BDC-8E9A-27036997B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31" y="2908738"/>
            <a:ext cx="2418299" cy="199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 descr="Slika na kojoj se prikazuje na otvorenom, osoba, stablo, tlo&#10;&#10;Opis je automatski generiran">
            <a:extLst>
              <a:ext uri="{FF2B5EF4-FFF2-40B4-BE49-F238E27FC236}">
                <a16:creationId xmlns:a16="http://schemas.microsoft.com/office/drawing/2014/main" id="{BAE0ADB1-0944-4DB5-AC27-08999ABF5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80" y="2382747"/>
            <a:ext cx="2627739" cy="199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 descr="Slika na kojoj se prikazuje trava, osoba, na otvorenom, igranje&#10;&#10;Opis je automatski generiran">
            <a:extLst>
              <a:ext uri="{FF2B5EF4-FFF2-40B4-BE49-F238E27FC236}">
                <a16:creationId xmlns:a16="http://schemas.microsoft.com/office/drawing/2014/main" id="{812064C1-919A-4B06-903C-00CBE7E84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235" y="2554489"/>
            <a:ext cx="3450754" cy="270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Slika 20" descr="Slika na kojoj se prikazuje tlo, osoba, na otvorenom&#10;&#10;Opis je automatski generiran">
            <a:extLst>
              <a:ext uri="{FF2B5EF4-FFF2-40B4-BE49-F238E27FC236}">
                <a16:creationId xmlns:a16="http://schemas.microsoft.com/office/drawing/2014/main" id="{7F052F55-5540-4CC4-BAD2-BC23C849B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4061192"/>
            <a:ext cx="2504130" cy="188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0655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>
            <a:spLocks noGrp="1"/>
          </p:cNvSpPr>
          <p:nvPr>
            <p:ph type="title"/>
          </p:nvPr>
        </p:nvSpPr>
        <p:spPr>
          <a:xfrm>
            <a:off x="1771123" y="257498"/>
            <a:ext cx="8088922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General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success</a:t>
            </a:r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at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school</a:t>
            </a:r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year</a:t>
            </a:r>
            <a:endParaRPr lang="hr-HR" sz="3200" b="1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25036"/>
              </p:ext>
            </p:extLst>
          </p:nvPr>
        </p:nvGraphicFramePr>
        <p:xfrm>
          <a:off x="2043723" y="1915420"/>
          <a:ext cx="556242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b="1" dirty="0" err="1"/>
                        <a:t>Class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err="1"/>
                        <a:t>Everage</a:t>
                      </a:r>
                      <a:r>
                        <a:rPr lang="hr-HR" dirty="0"/>
                        <a:t>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C00000"/>
                          </a:solidFill>
                        </a:rPr>
                        <a:t>4,88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C00000"/>
                          </a:solidFill>
                        </a:rPr>
                        <a:t>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C00000"/>
                          </a:solidFill>
                        </a:rPr>
                        <a:t>4,55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C00000"/>
                          </a:solidFill>
                        </a:rPr>
                        <a:t>4,67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C00000"/>
                          </a:solidFill>
                        </a:rPr>
                        <a:t>3,77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C00000"/>
                          </a:solidFill>
                        </a:rPr>
                        <a:t>3,80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C00000"/>
                          </a:solidFill>
                        </a:rPr>
                        <a:t>4,30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rgbClr val="C00000"/>
                          </a:solidFill>
                        </a:rPr>
                        <a:t>4,67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050" name="Picture 2" descr="Može biti slika sljedećeg: 9 ljudi i ljudi se smiješe">
            <a:extLst>
              <a:ext uri="{FF2B5EF4-FFF2-40B4-BE49-F238E27FC236}">
                <a16:creationId xmlns:a16="http://schemas.microsoft.com/office/drawing/2014/main" id="{AD8AFDC6-7A41-4942-9337-B63F73D2C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19285" r="1572" b="29347"/>
          <a:stretch/>
        </p:blipFill>
        <p:spPr bwMode="auto">
          <a:xfrm rot="790087">
            <a:off x="7779914" y="1915420"/>
            <a:ext cx="3914266" cy="218209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is fotografije nije dostupan.">
            <a:extLst>
              <a:ext uri="{FF2B5EF4-FFF2-40B4-BE49-F238E27FC236}">
                <a16:creationId xmlns:a16="http://schemas.microsoft.com/office/drawing/2014/main" id="{9DB40367-E630-4D69-A7E7-A3B042B49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48194" r="57058" b="8936"/>
          <a:stretch/>
        </p:blipFill>
        <p:spPr bwMode="auto">
          <a:xfrm>
            <a:off x="6954943" y="4392581"/>
            <a:ext cx="1537855" cy="206429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23D285A-ADB8-4DEF-A9D0-749E7ADE3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459" r="10636" b="45762"/>
          <a:stretch/>
        </p:blipFill>
        <p:spPr>
          <a:xfrm>
            <a:off x="1157070" y="1557023"/>
            <a:ext cx="1599537" cy="202273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ACD8B30-178D-459D-8605-C5B08CB68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D6DC-E77F-43DB-B61D-2995FEF61E9C}" type="datetime1">
              <a:rPr lang="hr-HR" smtClean="0"/>
              <a:t>15.5.2022.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0128D3E-D7A2-43C3-BFDC-E79882A1A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33B46FF-A62F-4851-99EF-DCAD7491D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2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BwM41lChW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0142" y="0"/>
            <a:ext cx="10795651" cy="6858000"/>
          </a:xfrm>
          <a:prstGeom prst="rect">
            <a:avLst/>
          </a:prstGeom>
        </p:spPr>
      </p:pic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F26B01E-A2A2-4C2A-8E71-EB3F35A1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3C54-1A64-40A7-9EBD-0E22AA83D34E}" type="datetime1">
              <a:rPr lang="hr-HR" smtClean="0"/>
              <a:t>15.5.2022.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09EDDE0-5246-4CDD-AAE3-2BDEA196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A33E2A1-C6E4-485D-A5F4-A1C85468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1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55E8FC8C-346B-4714-B072-E51C652D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D8D34F8F-7000-491B-A718-2A107BCC4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3BB06-CC79-45B9-8847-BA95DEB3D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39" y="1223005"/>
            <a:ext cx="7171760" cy="2416354"/>
          </a:xfrm>
        </p:spPr>
        <p:txBody>
          <a:bodyPr>
            <a:normAutofit/>
          </a:bodyPr>
          <a:lstStyle/>
          <a:p>
            <a:pPr algn="l"/>
            <a:r>
              <a:rPr lang="hr-HR" b="1" dirty="0" err="1">
                <a:solidFill>
                  <a:schemeClr val="accent3"/>
                </a:solidFill>
              </a:rPr>
              <a:t>Thank</a:t>
            </a:r>
            <a:r>
              <a:rPr lang="hr-HR" b="1" dirty="0">
                <a:solidFill>
                  <a:schemeClr val="accent3"/>
                </a:solidFill>
              </a:rPr>
              <a:t> </a:t>
            </a:r>
            <a:r>
              <a:rPr lang="hr-HR" b="1" dirty="0" err="1">
                <a:solidFill>
                  <a:schemeClr val="accent3"/>
                </a:solidFill>
              </a:rPr>
              <a:t>you</a:t>
            </a:r>
            <a:r>
              <a:rPr lang="hr-HR" b="1" dirty="0">
                <a:solidFill>
                  <a:schemeClr val="accent3"/>
                </a:solidFill>
              </a:rPr>
              <a:t> for </a:t>
            </a:r>
            <a:r>
              <a:rPr lang="hr-HR" b="1" dirty="0" err="1">
                <a:solidFill>
                  <a:schemeClr val="accent3"/>
                </a:solidFill>
              </a:rPr>
              <a:t>your</a:t>
            </a:r>
            <a:r>
              <a:rPr lang="hr-HR" b="1" dirty="0">
                <a:solidFill>
                  <a:schemeClr val="accent3"/>
                </a:solidFill>
              </a:rPr>
              <a:t> </a:t>
            </a:r>
            <a:r>
              <a:rPr lang="hr-HR" b="1" dirty="0" err="1">
                <a:solidFill>
                  <a:schemeClr val="accent3"/>
                </a:solidFill>
              </a:rPr>
              <a:t>attention</a:t>
            </a:r>
            <a:r>
              <a:rPr lang="en-US" b="1" dirty="0">
                <a:solidFill>
                  <a:schemeClr val="accent3"/>
                </a:solidFill>
              </a:rPr>
              <a:t>!</a:t>
            </a:r>
            <a:br>
              <a:rPr lang="en-US" b="1" dirty="0"/>
            </a:b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4A927-E9B7-4FEC-A028-1AE18C45E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39" y="3630792"/>
            <a:ext cx="6424138" cy="20295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hr-HR" b="1" i="1" dirty="0">
                <a:solidFill>
                  <a:srgbClr val="00B0F0"/>
                </a:solidFill>
                <a:cs typeface="Calibri"/>
              </a:rPr>
              <a:t>Adriana Moras</a:t>
            </a:r>
            <a:r>
              <a:rPr lang="en-US" b="1" i="1" dirty="0">
                <a:solidFill>
                  <a:srgbClr val="00B0F0"/>
                </a:solidFill>
                <a:cs typeface="Calibri"/>
              </a:rPr>
              <a:t>, prof. </a:t>
            </a:r>
          </a:p>
        </p:txBody>
      </p:sp>
      <p:grpSp>
        <p:nvGrpSpPr>
          <p:cNvPr id="32" name="decorative circles">
            <a:extLst>
              <a:ext uri="{FF2B5EF4-FFF2-40B4-BE49-F238E27FC236}">
                <a16:creationId xmlns:a16="http://schemas.microsoft.com/office/drawing/2014/main" id="{09838217-B35D-443A-8B82-DFA8A94F5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93625" y="927887"/>
            <a:ext cx="3205279" cy="2727847"/>
            <a:chOff x="7893625" y="927887"/>
            <a:chExt cx="3205279" cy="272784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578E247-7B9C-4536-87D2-D84D282F6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3625" y="3428999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74AC65E-5D40-44F6-9A3C-59FE8E172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5295" y="2842228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E78DD4-7732-4F9B-97F3-2F5B91C3B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35619" y="296208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12F9AF-BA91-4A3E-9FAC-BDDC73897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4744" y="927887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121FFF-7EA7-4B48-BB73-6C3414F5D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7963" y="1870595"/>
              <a:ext cx="346588" cy="3465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BE73F4E-7420-4365-89E4-D2E04432F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7963" y="2560850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1">
            <a:extLst>
              <a:ext uri="{FF2B5EF4-FFF2-40B4-BE49-F238E27FC236}">
                <a16:creationId xmlns:a16="http://schemas.microsoft.com/office/drawing/2014/main" id="{CDB830B7-6561-4441-974F-665B8B7F4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2678" y="1"/>
            <a:ext cx="2661680" cy="2424023"/>
          </a:xfrm>
          <a:custGeom>
            <a:avLst/>
            <a:gdLst>
              <a:gd name="connsiteX0" fmla="*/ 572886 w 2661680"/>
              <a:gd name="connsiteY0" fmla="*/ 0 h 2424023"/>
              <a:gd name="connsiteX1" fmla="*/ 2088794 w 2661680"/>
              <a:gd name="connsiteY1" fmla="*/ 0 h 2424023"/>
              <a:gd name="connsiteX2" fmla="*/ 2177378 w 2661680"/>
              <a:gd name="connsiteY2" fmla="*/ 66242 h 2424023"/>
              <a:gd name="connsiteX3" fmla="*/ 2661680 w 2661680"/>
              <a:gd name="connsiteY3" fmla="*/ 1093183 h 2424023"/>
              <a:gd name="connsiteX4" fmla="*/ 1330840 w 2661680"/>
              <a:gd name="connsiteY4" fmla="*/ 2424023 h 2424023"/>
              <a:gd name="connsiteX5" fmla="*/ 0 w 2661680"/>
              <a:gd name="connsiteY5" fmla="*/ 1093183 h 2424023"/>
              <a:gd name="connsiteX6" fmla="*/ 484302 w 2661680"/>
              <a:gd name="connsiteY6" fmla="*/ 66242 h 242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1680" h="2424023">
                <a:moveTo>
                  <a:pt x="572886" y="0"/>
                </a:moveTo>
                <a:lnTo>
                  <a:pt x="2088794" y="0"/>
                </a:lnTo>
                <a:lnTo>
                  <a:pt x="2177378" y="66242"/>
                </a:lnTo>
                <a:cubicBezTo>
                  <a:pt x="2473153" y="310338"/>
                  <a:pt x="2661680" y="679744"/>
                  <a:pt x="2661680" y="1093183"/>
                </a:cubicBezTo>
                <a:cubicBezTo>
                  <a:pt x="2661680" y="1828186"/>
                  <a:pt x="2065843" y="2424023"/>
                  <a:pt x="1330840" y="2424023"/>
                </a:cubicBezTo>
                <a:cubicBezTo>
                  <a:pt x="595837" y="2424023"/>
                  <a:pt x="0" y="1828186"/>
                  <a:pt x="0" y="1093183"/>
                </a:cubicBezTo>
                <a:cubicBezTo>
                  <a:pt x="0" y="679744"/>
                  <a:pt x="188527" y="310338"/>
                  <a:pt x="484302" y="6624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Graphic 46">
            <a:extLst>
              <a:ext uri="{FF2B5EF4-FFF2-40B4-BE49-F238E27FC236}">
                <a16:creationId xmlns:a16="http://schemas.microsoft.com/office/drawing/2014/main" id="{790E6D6C-8E25-4AB2-B7CF-97711E064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1930" y="-1"/>
            <a:ext cx="2424023" cy="2424023"/>
          </a:xfrm>
          <a:prstGeom prst="rect">
            <a:avLst/>
          </a:prstGeom>
        </p:spPr>
      </p:pic>
      <p:sp>
        <p:nvSpPr>
          <p:cNvPr id="36" name="Oval 2">
            <a:extLst>
              <a:ext uri="{FF2B5EF4-FFF2-40B4-BE49-F238E27FC236}">
                <a16:creationId xmlns:a16="http://schemas.microsoft.com/office/drawing/2014/main" id="{3A8E0FD3-761C-45A6-9643-9219C0A6D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7628" y="2906802"/>
            <a:ext cx="4051324" cy="3951198"/>
          </a:xfrm>
          <a:custGeom>
            <a:avLst/>
            <a:gdLst>
              <a:gd name="connsiteX0" fmla="*/ 2361523 w 4051324"/>
              <a:gd name="connsiteY0" fmla="*/ 0 h 3951198"/>
              <a:gd name="connsiteX1" fmla="*/ 4031372 w 4051324"/>
              <a:gd name="connsiteY1" fmla="*/ 691674 h 3951198"/>
              <a:gd name="connsiteX2" fmla="*/ 4051324 w 4051324"/>
              <a:gd name="connsiteY2" fmla="*/ 713627 h 3951198"/>
              <a:gd name="connsiteX3" fmla="*/ 4051324 w 4051324"/>
              <a:gd name="connsiteY3" fmla="*/ 3951198 h 3951198"/>
              <a:gd name="connsiteX4" fmla="*/ 618807 w 4051324"/>
              <a:gd name="connsiteY4" fmla="*/ 3951198 h 3951198"/>
              <a:gd name="connsiteX5" fmla="*/ 539257 w 4051324"/>
              <a:gd name="connsiteY5" fmla="*/ 3863671 h 3951198"/>
              <a:gd name="connsiteX6" fmla="*/ 0 w 4051324"/>
              <a:gd name="connsiteY6" fmla="*/ 2361523 h 3951198"/>
              <a:gd name="connsiteX7" fmla="*/ 2361523 w 4051324"/>
              <a:gd name="connsiteY7" fmla="*/ 0 h 395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1324" h="3951198">
                <a:moveTo>
                  <a:pt x="2361523" y="0"/>
                </a:moveTo>
                <a:cubicBezTo>
                  <a:pt x="3013639" y="0"/>
                  <a:pt x="3604020" y="264323"/>
                  <a:pt x="4031372" y="691674"/>
                </a:cubicBezTo>
                <a:lnTo>
                  <a:pt x="4051324" y="713627"/>
                </a:lnTo>
                <a:lnTo>
                  <a:pt x="4051324" y="3951198"/>
                </a:lnTo>
                <a:lnTo>
                  <a:pt x="618807" y="3951198"/>
                </a:lnTo>
                <a:lnTo>
                  <a:pt x="539257" y="3863671"/>
                </a:lnTo>
                <a:cubicBezTo>
                  <a:pt x="202372" y="3455461"/>
                  <a:pt x="0" y="2932125"/>
                  <a:pt x="0" y="2361523"/>
                </a:cubicBezTo>
                <a:cubicBezTo>
                  <a:pt x="0" y="1057290"/>
                  <a:pt x="1057290" y="0"/>
                  <a:pt x="2361523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Graphic 50">
            <a:extLst>
              <a:ext uri="{FF2B5EF4-FFF2-40B4-BE49-F238E27FC236}">
                <a16:creationId xmlns:a16="http://schemas.microsoft.com/office/drawing/2014/main" id="{1B3ACC64-1ADA-4CF8-B665-E55204E12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631" t="18963" r="52721" b="17441"/>
          <a:stretch/>
        </p:blipFill>
        <p:spPr>
          <a:xfrm>
            <a:off x="10854666" y="0"/>
            <a:ext cx="1334286" cy="2962082"/>
          </a:xfrm>
          <a:prstGeom prst="rect">
            <a:avLst/>
          </a:prstGeom>
        </p:spPr>
      </p:pic>
      <p:pic>
        <p:nvPicPr>
          <p:cNvPr id="46" name="Graphic 52">
            <a:extLst>
              <a:ext uri="{FF2B5EF4-FFF2-40B4-BE49-F238E27FC236}">
                <a16:creationId xmlns:a16="http://schemas.microsoft.com/office/drawing/2014/main" id="{54C728AE-EEAD-406C-BABC-3EEDC569F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4285" y="3104700"/>
            <a:ext cx="3753300" cy="37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80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553057-9FF3-400D-90FC-4F8977343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7AB4D1A-6270-4D15-9F1C-349AF05AF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Decorative Circles">
            <a:extLst>
              <a:ext uri="{FF2B5EF4-FFF2-40B4-BE49-F238E27FC236}">
                <a16:creationId xmlns:a16="http://schemas.microsoft.com/office/drawing/2014/main" id="{FFAB95AE-AE0F-4D82-A957-C1FE11C5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484" y="236341"/>
            <a:ext cx="10677791" cy="4262956"/>
            <a:chOff x="767484" y="236341"/>
            <a:chExt cx="10677791" cy="426295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5C0E34-833A-4A81-9A27-E03E0EB21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9767" y="3283228"/>
              <a:ext cx="226735" cy="22673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43D5840-78C4-4DDD-A239-29FC71B8D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13359" y="386135"/>
              <a:ext cx="466441" cy="4664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EA2506C-4097-4C37-AB61-12712392E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90699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A1AACA-257E-441B-837C-A7436CB2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7484" y="2755518"/>
              <a:ext cx="466441" cy="466441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D1D194-BF30-4E78-B2C4-860ABCD58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31908" y="3813254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1373E2-E4A1-406C-AAF4-2750E933F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5095" y="3592374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1F67221-E5C0-4E62-9F4D-4E6FC8E73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4104" y="4385930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Oval 2">
            <a:extLst>
              <a:ext uri="{FF2B5EF4-FFF2-40B4-BE49-F238E27FC236}">
                <a16:creationId xmlns:a16="http://schemas.microsoft.com/office/drawing/2014/main" id="{5D2FE535-33D9-4D08-9B67-47CF8CC7E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474" y="305966"/>
            <a:ext cx="2051331" cy="20513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1">
            <a:extLst>
              <a:ext uri="{FF2B5EF4-FFF2-40B4-BE49-F238E27FC236}">
                <a16:creationId xmlns:a16="http://schemas.microsoft.com/office/drawing/2014/main" id="{1CB206CF-E798-414B-B6B6-2B6E9687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8580" y="0"/>
            <a:ext cx="2733089" cy="2357297"/>
          </a:xfrm>
          <a:custGeom>
            <a:avLst/>
            <a:gdLst>
              <a:gd name="connsiteX0" fmla="*/ 288659 w 3192131"/>
              <a:gd name="connsiteY0" fmla="*/ 0 h 2753222"/>
              <a:gd name="connsiteX1" fmla="*/ 3192131 w 3192131"/>
              <a:gd name="connsiteY1" fmla="*/ 0 h 2753222"/>
              <a:gd name="connsiteX2" fmla="*/ 3192131 w 3192131"/>
              <a:gd name="connsiteY2" fmla="*/ 2058956 h 2753222"/>
              <a:gd name="connsiteX3" fmla="*/ 3158043 w 3192131"/>
              <a:gd name="connsiteY3" fmla="*/ 2104541 h 2753222"/>
              <a:gd name="connsiteX4" fmla="*/ 1782545 w 3192131"/>
              <a:gd name="connsiteY4" fmla="*/ 2753222 h 2753222"/>
              <a:gd name="connsiteX5" fmla="*/ 0 w 3192131"/>
              <a:gd name="connsiteY5" fmla="*/ 970677 h 2753222"/>
              <a:gd name="connsiteX6" fmla="*/ 215144 w 3192131"/>
              <a:gd name="connsiteY6" fmla="*/ 121011 h 275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2131" h="2753222">
                <a:moveTo>
                  <a:pt x="288659" y="0"/>
                </a:moveTo>
                <a:lnTo>
                  <a:pt x="3192131" y="0"/>
                </a:lnTo>
                <a:lnTo>
                  <a:pt x="3192131" y="2058956"/>
                </a:lnTo>
                <a:lnTo>
                  <a:pt x="3158043" y="2104541"/>
                </a:lnTo>
                <a:cubicBezTo>
                  <a:pt x="2831098" y="2500707"/>
                  <a:pt x="2336311" y="2753222"/>
                  <a:pt x="1782545" y="2753222"/>
                </a:cubicBezTo>
                <a:cubicBezTo>
                  <a:pt x="798073" y="2753222"/>
                  <a:pt x="0" y="1955149"/>
                  <a:pt x="0" y="970677"/>
                </a:cubicBezTo>
                <a:cubicBezTo>
                  <a:pt x="0" y="663030"/>
                  <a:pt x="77937" y="373585"/>
                  <a:pt x="215144" y="12101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8A06537E-CB60-4703-A5FF-0C413BB01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31" t="30907" r="23362" b="17441"/>
          <a:stretch/>
        </p:blipFill>
        <p:spPr>
          <a:xfrm>
            <a:off x="9573575" y="-4327"/>
            <a:ext cx="2668147" cy="2375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79A6F-62E3-49DA-B1C3-9FAD14CD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890" y="2704354"/>
            <a:ext cx="7063739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000" b="1" dirty="0"/>
            </a:br>
            <a:r>
              <a:rPr lang="hr-HR" sz="3100" b="1" dirty="0" err="1">
                <a:solidFill>
                  <a:schemeClr val="accent3"/>
                </a:solidFill>
              </a:rPr>
              <a:t>Elementary</a:t>
            </a:r>
            <a:r>
              <a:rPr lang="hr-HR" sz="3100" b="1" dirty="0">
                <a:solidFill>
                  <a:schemeClr val="accent3"/>
                </a:solidFill>
              </a:rPr>
              <a:t> </a:t>
            </a:r>
            <a:r>
              <a:rPr lang="hr-HR" sz="3100" b="1" dirty="0" err="1">
                <a:solidFill>
                  <a:schemeClr val="accent3"/>
                </a:solidFill>
              </a:rPr>
              <a:t>School</a:t>
            </a:r>
            <a:r>
              <a:rPr lang="hr-HR" sz="3100" b="1" dirty="0">
                <a:solidFill>
                  <a:schemeClr val="accent3"/>
                </a:solidFill>
              </a:rPr>
              <a:t> </a:t>
            </a:r>
            <a:r>
              <a:rPr lang="en-US" sz="3100" b="1" dirty="0" err="1">
                <a:solidFill>
                  <a:schemeClr val="accent3"/>
                </a:solidFill>
              </a:rPr>
              <a:t>Ivanke</a:t>
            </a:r>
            <a:r>
              <a:rPr lang="en-US" sz="3100" b="1" dirty="0">
                <a:solidFill>
                  <a:schemeClr val="accent3"/>
                </a:solidFill>
              </a:rPr>
              <a:t> </a:t>
            </a:r>
            <a:r>
              <a:rPr lang="en-US" sz="3100" b="1" dirty="0" err="1">
                <a:solidFill>
                  <a:schemeClr val="accent3"/>
                </a:solidFill>
              </a:rPr>
              <a:t>Trohar</a:t>
            </a:r>
            <a:r>
              <a:rPr lang="hr-HR" sz="3100" b="1" dirty="0">
                <a:solidFill>
                  <a:schemeClr val="accent3"/>
                </a:solidFill>
              </a:rPr>
              <a:t>,</a:t>
            </a:r>
            <a:r>
              <a:rPr lang="en-US" sz="3100" b="1" dirty="0">
                <a:solidFill>
                  <a:schemeClr val="accent3"/>
                </a:solidFill>
              </a:rPr>
              <a:t> </a:t>
            </a:r>
            <a:r>
              <a:rPr lang="en-US" sz="3100" b="1" dirty="0" err="1">
                <a:solidFill>
                  <a:schemeClr val="accent3"/>
                </a:solidFill>
              </a:rPr>
              <a:t>Fužine</a:t>
            </a:r>
            <a:br>
              <a:rPr lang="hr-HR" sz="3100" b="1" dirty="0">
                <a:solidFill>
                  <a:schemeClr val="accent3"/>
                </a:solidFill>
              </a:rPr>
            </a:br>
            <a:endParaRPr lang="en-US" sz="3100" b="1" dirty="0">
              <a:solidFill>
                <a:schemeClr val="accent3"/>
              </a:solidFill>
            </a:endParaRPr>
          </a:p>
          <a:p>
            <a:pPr algn="ctr"/>
            <a:r>
              <a:rPr lang="en-US" sz="3000" i="1" dirty="0" err="1">
                <a:solidFill>
                  <a:srgbClr val="0070C0"/>
                </a:solidFill>
              </a:rPr>
              <a:t>Adres</a:t>
            </a:r>
            <a:r>
              <a:rPr lang="hr-HR" sz="3000" i="1" dirty="0">
                <a:solidFill>
                  <a:srgbClr val="0070C0"/>
                </a:solidFill>
              </a:rPr>
              <a:t>s</a:t>
            </a:r>
            <a:r>
              <a:rPr lang="en-US" sz="3000" i="1" dirty="0">
                <a:solidFill>
                  <a:srgbClr val="0070C0"/>
                </a:solidFill>
              </a:rPr>
              <a:t>: Breg 124a, 51322 </a:t>
            </a:r>
            <a:r>
              <a:rPr lang="en-US" sz="3000" i="1" dirty="0" err="1">
                <a:solidFill>
                  <a:srgbClr val="0070C0"/>
                </a:solidFill>
              </a:rPr>
              <a:t>Fužine</a:t>
            </a:r>
            <a:br>
              <a:rPr lang="hr-HR" sz="3000" i="1" dirty="0">
                <a:solidFill>
                  <a:srgbClr val="0070C0"/>
                </a:solidFill>
              </a:rPr>
            </a:br>
            <a:endParaRPr lang="en-US" sz="3000" i="1" dirty="0">
              <a:solidFill>
                <a:srgbClr val="0070C0"/>
              </a:solidFill>
            </a:endParaRPr>
          </a:p>
          <a:p>
            <a:pPr algn="ctr"/>
            <a:r>
              <a:rPr lang="en-US" sz="3000" i="1" dirty="0">
                <a:solidFill>
                  <a:srgbClr val="0070C0"/>
                </a:solidFill>
              </a:rPr>
              <a:t>E-mail: </a:t>
            </a:r>
            <a:r>
              <a:rPr lang="en-US" sz="3000" i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ured@os-itrohar-fuzine.skole.hr</a:t>
            </a:r>
            <a:br>
              <a:rPr lang="hr-HR" sz="3000" i="1" dirty="0">
                <a:solidFill>
                  <a:srgbClr val="0070C0"/>
                </a:solidFill>
              </a:rPr>
            </a:br>
            <a:endParaRPr lang="en-US" sz="3000" i="1" dirty="0">
              <a:solidFill>
                <a:srgbClr val="0070C0"/>
              </a:solidFill>
            </a:endParaRPr>
          </a:p>
          <a:p>
            <a:pPr algn="ctr"/>
            <a:r>
              <a:rPr lang="en-US" sz="3000" i="1" dirty="0">
                <a:solidFill>
                  <a:srgbClr val="0070C0"/>
                </a:solidFill>
              </a:rPr>
              <a:t>Tel. / Fax.: +385 51 835 167</a:t>
            </a:r>
            <a:br>
              <a:rPr lang="hr-HR" sz="3000" i="1" dirty="0">
                <a:solidFill>
                  <a:srgbClr val="0070C0"/>
                </a:solidFill>
              </a:rPr>
            </a:br>
            <a:br>
              <a:rPr lang="hr-HR" sz="3000" dirty="0"/>
            </a:br>
            <a:r>
              <a:rPr lang="hr-HR" sz="3000" i="1" dirty="0">
                <a:solidFill>
                  <a:srgbClr val="0070C0"/>
                </a:solidFill>
              </a:rPr>
              <a:t>www.</a:t>
            </a:r>
            <a:r>
              <a:rPr lang="en-US" sz="3000" i="1" dirty="0">
                <a:solidFill>
                  <a:srgbClr val="0070C0"/>
                </a:solidFill>
              </a:rPr>
              <a:t>os-itrohar-fuzine.skole.hr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7F427EE0-0478-4A7D-94D8-E51EE9ACB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399" y="319698"/>
            <a:ext cx="2037600" cy="2037600"/>
          </a:xfrm>
          <a:prstGeom prst="rect">
            <a:avLst/>
          </a:prstGeom>
        </p:spPr>
      </p:pic>
      <p:sp>
        <p:nvSpPr>
          <p:cNvPr id="51" name="Oval 3">
            <a:extLst>
              <a:ext uri="{FF2B5EF4-FFF2-40B4-BE49-F238E27FC236}">
                <a16:creationId xmlns:a16="http://schemas.microsoft.com/office/drawing/2014/main" id="{11C1B1CF-F716-4EA9-BB3A-85AE11437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rot="16200000">
            <a:off x="-639576" y="4068576"/>
            <a:ext cx="2914772" cy="1635620"/>
          </a:xfrm>
          <a:custGeom>
            <a:avLst/>
            <a:gdLst>
              <a:gd name="connsiteX0" fmla="*/ 18128 w 4408870"/>
              <a:gd name="connsiteY0" fmla="*/ 0 h 2474031"/>
              <a:gd name="connsiteX1" fmla="*/ 4390742 w 4408870"/>
              <a:gd name="connsiteY1" fmla="*/ 0 h 2474031"/>
              <a:gd name="connsiteX2" fmla="*/ 4397489 w 4408870"/>
              <a:gd name="connsiteY2" fmla="*/ 44205 h 2474031"/>
              <a:gd name="connsiteX3" fmla="*/ 4408870 w 4408870"/>
              <a:gd name="connsiteY3" fmla="*/ 269596 h 2474031"/>
              <a:gd name="connsiteX4" fmla="*/ 2204435 w 4408870"/>
              <a:gd name="connsiteY4" fmla="*/ 2474031 h 2474031"/>
              <a:gd name="connsiteX5" fmla="*/ 0 w 4408870"/>
              <a:gd name="connsiteY5" fmla="*/ 269596 h 2474031"/>
              <a:gd name="connsiteX6" fmla="*/ 11381 w 4408870"/>
              <a:gd name="connsiteY6" fmla="*/ 44205 h 24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37083F91-C28A-466E-A0D2-C510356BB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5737" t="12146" r="12288" b="12942"/>
          <a:stretch/>
        </p:blipFill>
        <p:spPr>
          <a:xfrm>
            <a:off x="0" y="3409035"/>
            <a:ext cx="1633210" cy="2914772"/>
          </a:xfrm>
          <a:prstGeom prst="rect">
            <a:avLst/>
          </a:prstGeom>
        </p:spPr>
      </p:pic>
      <p:sp>
        <p:nvSpPr>
          <p:cNvPr id="55" name="Oval 4">
            <a:extLst>
              <a:ext uri="{FF2B5EF4-FFF2-40B4-BE49-F238E27FC236}">
                <a16:creationId xmlns:a16="http://schemas.microsoft.com/office/drawing/2014/main" id="{C5A4BEDA-180D-4F05-BED0-FCA62B71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9994790" y="4395253"/>
            <a:ext cx="2216879" cy="2462747"/>
          </a:xfrm>
          <a:custGeom>
            <a:avLst/>
            <a:gdLst>
              <a:gd name="connsiteX0" fmla="*/ 2133985 w 3086667"/>
              <a:gd name="connsiteY0" fmla="*/ 0 h 3429000"/>
              <a:gd name="connsiteX1" fmla="*/ 2964628 w 3086667"/>
              <a:gd name="connsiteY1" fmla="*/ 167699 h 3429000"/>
              <a:gd name="connsiteX2" fmla="*/ 3086667 w 3086667"/>
              <a:gd name="connsiteY2" fmla="*/ 226489 h 3429000"/>
              <a:gd name="connsiteX3" fmla="*/ 3086667 w 3086667"/>
              <a:gd name="connsiteY3" fmla="*/ 3429000 h 3429000"/>
              <a:gd name="connsiteX4" fmla="*/ 440639 w 3086667"/>
              <a:gd name="connsiteY4" fmla="*/ 3429000 h 3429000"/>
              <a:gd name="connsiteX5" fmla="*/ 364451 w 3086667"/>
              <a:gd name="connsiteY5" fmla="*/ 3327116 h 3429000"/>
              <a:gd name="connsiteX6" fmla="*/ 0 w 3086667"/>
              <a:gd name="connsiteY6" fmla="*/ 2133985 h 3429000"/>
              <a:gd name="connsiteX7" fmla="*/ 2133985 w 3086667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6667" h="3429000">
                <a:moveTo>
                  <a:pt x="2133985" y="0"/>
                </a:moveTo>
                <a:cubicBezTo>
                  <a:pt x="2428627" y="0"/>
                  <a:pt x="2709322" y="59714"/>
                  <a:pt x="2964628" y="167699"/>
                </a:cubicBezTo>
                <a:lnTo>
                  <a:pt x="3086667" y="226489"/>
                </a:lnTo>
                <a:lnTo>
                  <a:pt x="3086667" y="3429000"/>
                </a:lnTo>
                <a:lnTo>
                  <a:pt x="440639" y="3429000"/>
                </a:lnTo>
                <a:lnTo>
                  <a:pt x="364451" y="3327116"/>
                </a:lnTo>
                <a:cubicBezTo>
                  <a:pt x="134356" y="2986530"/>
                  <a:pt x="0" y="2575948"/>
                  <a:pt x="0" y="2133985"/>
                </a:cubicBezTo>
                <a:cubicBezTo>
                  <a:pt x="0" y="955418"/>
                  <a:pt x="955418" y="0"/>
                  <a:pt x="2133985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2CC0D334-814F-4E8B-846F-D4001B39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2606" t="11163" r="32354" b="30172"/>
          <a:stretch/>
        </p:blipFill>
        <p:spPr>
          <a:xfrm>
            <a:off x="9994790" y="4395253"/>
            <a:ext cx="2216879" cy="24627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386F-6E93-4AEB-BA45-98AA705D1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3493" y="5505070"/>
            <a:ext cx="7063739" cy="48648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hr-HR" sz="2800" b="1" dirty="0" err="1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School</a:t>
            </a:r>
            <a:r>
              <a:rPr lang="hr-HR" sz="28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 principal</a:t>
            </a:r>
            <a:r>
              <a:rPr lang="en-US" sz="28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800" b="1" dirty="0" err="1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Jasna</a:t>
            </a:r>
            <a:r>
              <a:rPr lang="en-US" sz="28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Štimac</a:t>
            </a:r>
            <a:r>
              <a:rPr lang="en-US" sz="28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, prof.</a:t>
            </a:r>
          </a:p>
        </p:txBody>
      </p:sp>
      <p:pic>
        <p:nvPicPr>
          <p:cNvPr id="1026" name="Picture 2" descr="Može biti slika sljedećeg: Jasna Štima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787" y="3926621"/>
            <a:ext cx="2975722" cy="2995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8581" y="3104436"/>
            <a:ext cx="2815174" cy="375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239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65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3F4F8E7-035D-4E95-A388-E6655C8C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Geographical location of the school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30BD3325-6FAF-4AE8-B404-0A8C0B24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56" y="2724150"/>
            <a:ext cx="3808331" cy="3745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a 23">
            <a:extLst>
              <a:ext uri="{FF2B5EF4-FFF2-40B4-BE49-F238E27FC236}">
                <a16:creationId xmlns:a16="http://schemas.microsoft.com/office/drawing/2014/main" id="{7A1E9D12-A0D1-4744-B3E2-F0173FFAA5AC}"/>
              </a:ext>
            </a:extLst>
          </p:cNvPr>
          <p:cNvSpPr/>
          <p:nvPr/>
        </p:nvSpPr>
        <p:spPr>
          <a:xfrm>
            <a:off x="8492444" y="3429000"/>
            <a:ext cx="722132" cy="9715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8EC7500F-B0D0-4F95-BF1C-6B1FE98E6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35" y="531040"/>
            <a:ext cx="5260729" cy="2709275"/>
          </a:xfrm>
          <a:prstGeom prst="rect">
            <a:avLst/>
          </a:prstGeom>
        </p:spPr>
      </p:pic>
      <p:cxnSp>
        <p:nvCxnSpPr>
          <p:cNvPr id="25" name="Ravni poveznik 24">
            <a:extLst>
              <a:ext uri="{FF2B5EF4-FFF2-40B4-BE49-F238E27FC236}">
                <a16:creationId xmlns:a16="http://schemas.microsoft.com/office/drawing/2014/main" id="{8A48E9F5-3453-4E2C-96CC-CC89986121BA}"/>
              </a:ext>
            </a:extLst>
          </p:cNvPr>
          <p:cNvCxnSpPr/>
          <p:nvPr/>
        </p:nvCxnSpPr>
        <p:spPr>
          <a:xfrm>
            <a:off x="10258517" y="4791246"/>
            <a:ext cx="10830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25">
            <a:extLst>
              <a:ext uri="{FF2B5EF4-FFF2-40B4-BE49-F238E27FC236}">
                <a16:creationId xmlns:a16="http://schemas.microsoft.com/office/drawing/2014/main" id="{199A1CA5-0256-4CD6-BC76-7CBBFD8C9C18}"/>
              </a:ext>
            </a:extLst>
          </p:cNvPr>
          <p:cNvCxnSpPr/>
          <p:nvPr/>
        </p:nvCxnSpPr>
        <p:spPr>
          <a:xfrm>
            <a:off x="10258517" y="5227308"/>
            <a:ext cx="10830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DF7F5B79-2154-4BDC-B68F-D9191E547AC4}"/>
              </a:ext>
            </a:extLst>
          </p:cNvPr>
          <p:cNvSpPr txBox="1"/>
          <p:nvPr/>
        </p:nvSpPr>
        <p:spPr>
          <a:xfrm>
            <a:off x="11239500" y="4486275"/>
            <a:ext cx="564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accent2">
                    <a:lumMod val="75000"/>
                  </a:schemeClr>
                </a:solidFill>
              </a:rPr>
              <a:t>PGŽ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B2054C4B-C2DB-49BB-A923-7D83F3827FA3}"/>
              </a:ext>
            </a:extLst>
          </p:cNvPr>
          <p:cNvSpPr txBox="1"/>
          <p:nvPr/>
        </p:nvSpPr>
        <p:spPr>
          <a:xfrm>
            <a:off x="11239500" y="4926941"/>
            <a:ext cx="564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accent2">
                    <a:lumMod val="75000"/>
                  </a:schemeClr>
                </a:solidFill>
              </a:rPr>
              <a:t>GK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F5685408-0255-45AD-9F69-A2725A06A334}"/>
              </a:ext>
            </a:extLst>
          </p:cNvPr>
          <p:cNvSpPr txBox="1"/>
          <p:nvPr/>
        </p:nvSpPr>
        <p:spPr>
          <a:xfrm>
            <a:off x="8456745" y="1352812"/>
            <a:ext cx="39583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     Primorsko-goranska županija </a:t>
            </a:r>
            <a:r>
              <a:rPr lang="hr-HR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(PGŽ)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hr-HR" dirty="0">
                <a:solidFill>
                  <a:srgbClr val="FF0000"/>
                </a:solidFill>
              </a:rPr>
              <a:t>     Gorski kotar (21,2 st/km2)</a:t>
            </a:r>
          </a:p>
          <a:p>
            <a:r>
              <a:rPr lang="hr-HR" dirty="0">
                <a:solidFill>
                  <a:srgbClr val="FF0000"/>
                </a:solidFill>
                <a:cs typeface="Calibri"/>
                <a:hlinkClick r:id="rId4"/>
              </a:rPr>
              <a:t>     Gorski kotar</a:t>
            </a:r>
            <a:r>
              <a:rPr lang="hr-HR" dirty="0">
                <a:solidFill>
                  <a:srgbClr val="FF0000"/>
                </a:solidFill>
                <a:cs typeface="Calibri"/>
              </a:rPr>
              <a:t> </a:t>
            </a:r>
            <a:r>
              <a:rPr lang="hr-HR" dirty="0">
                <a:solidFill>
                  <a:srgbClr val="00B0F0"/>
                </a:solidFill>
                <a:cs typeface="Calibri"/>
              </a:rPr>
              <a:t>- video</a:t>
            </a:r>
          </a:p>
        </p:txBody>
      </p:sp>
      <p:pic>
        <p:nvPicPr>
          <p:cNvPr id="32" name="Slika 31">
            <a:extLst>
              <a:ext uri="{FF2B5EF4-FFF2-40B4-BE49-F238E27FC236}">
                <a16:creationId xmlns:a16="http://schemas.microsoft.com/office/drawing/2014/main" id="{1F27EC04-9E4B-46D9-9D65-7DEC05AFB9A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t="48442" r="52381" b="20753"/>
          <a:stretch/>
        </p:blipFill>
        <p:spPr bwMode="auto">
          <a:xfrm>
            <a:off x="3838575" y="3628604"/>
            <a:ext cx="3398714" cy="24526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F371E843-7FFF-4270-94B8-26E7748AA17E}"/>
              </a:ext>
            </a:extLst>
          </p:cNvPr>
          <p:cNvCxnSpPr>
            <a:cxnSpLocks/>
          </p:cNvCxnSpPr>
          <p:nvPr/>
        </p:nvCxnSpPr>
        <p:spPr>
          <a:xfrm flipH="1">
            <a:off x="6508376" y="3771355"/>
            <a:ext cx="2345134" cy="8253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2CE0876-061E-432F-ABA4-E2B51415C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E7EC-ECE9-4BED-86FC-D2A3D3B25279}" type="datetime1">
              <a:rPr lang="hr-HR" smtClean="0"/>
              <a:t>15.5.2022.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6F2909F-7345-4EFC-AA40-CD31D4B1B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F9242D2-9D44-4B89-BDA6-27A4BD5F6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0933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1432AD29-8E2F-4551-BE7E-E9A47D42F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Slika 7" descr="Slika na kojoj se prikazuje nebo, stablo, priroda, plavo&#10;&#10;Opis je automatski generiran">
            <a:extLst>
              <a:ext uri="{FF2B5EF4-FFF2-40B4-BE49-F238E27FC236}">
                <a16:creationId xmlns:a16="http://schemas.microsoft.com/office/drawing/2014/main" id="{1C3E6368-222A-4F60-AB71-AEBCBC773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0" r="26301" b="-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8" name="Freeform: Shape 3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4E8115D-7490-4A54-AC55-F8FBCB2C313C}"/>
              </a:ext>
            </a:extLst>
          </p:cNvPr>
          <p:cNvSpPr txBox="1"/>
          <p:nvPr/>
        </p:nvSpPr>
        <p:spPr>
          <a:xfrm>
            <a:off x="448056" y="2258171"/>
            <a:ext cx="2804504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 </a:t>
            </a:r>
            <a:r>
              <a:rPr lang="en-US" b="1" dirty="0" err="1"/>
              <a:t>Fužine</a:t>
            </a:r>
            <a:br>
              <a:rPr lang="en-US" dirty="0"/>
            </a:br>
            <a:r>
              <a:rPr lang="hr-HR" dirty="0" err="1"/>
              <a:t>Population</a:t>
            </a:r>
            <a:r>
              <a:rPr lang="hr-HR" dirty="0"/>
              <a:t> (2011.)</a:t>
            </a:r>
            <a:r>
              <a:rPr lang="en-US" dirty="0"/>
              <a:t>: </a:t>
            </a:r>
            <a:r>
              <a:rPr lang="en-US" b="1" dirty="0"/>
              <a:t>1592 </a:t>
            </a:r>
            <a:br>
              <a:rPr lang="en-US" dirty="0"/>
            </a:br>
            <a:r>
              <a:rPr lang="hr-HR" dirty="0" err="1"/>
              <a:t>Area</a:t>
            </a:r>
            <a:r>
              <a:rPr lang="en-US" dirty="0"/>
              <a:t>‎: ‎</a:t>
            </a:r>
            <a:r>
              <a:rPr lang="en-US" b="1" dirty="0"/>
              <a:t>86 km</a:t>
            </a:r>
            <a:r>
              <a:rPr lang="en-US" b="1" baseline="30000" dirty="0"/>
              <a:t>2</a:t>
            </a:r>
            <a:r>
              <a:rPr lang="en-US" b="1" dirty="0"/>
              <a:t> </a:t>
            </a:r>
            <a:endParaRPr lang="hr-HR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dirty="0" err="1"/>
              <a:t>Elevation</a:t>
            </a:r>
            <a:r>
              <a:rPr lang="hr-HR" dirty="0"/>
              <a:t>: 722 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dirty="0">
                <a:hlinkClick r:id="rId4"/>
              </a:rPr>
              <a:t>Fužine - video</a:t>
            </a:r>
            <a:endParaRPr lang="hr-HR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B126452-27E4-4B3C-AC57-D8792F21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73870-6EB2-412E-A235-807EE0D1F306}" type="datetime1">
              <a:rPr lang="hr-HR" smtClean="0"/>
              <a:t>15.5.2022.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A75397D-AB07-4DB7-B138-A27DF3C8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960E2B7-FAFC-454F-99D2-C100B194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012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878EEA4-DB1D-498F-93FA-E2CFECB8BC20}"/>
              </a:ext>
            </a:extLst>
          </p:cNvPr>
          <p:cNvSpPr txBox="1"/>
          <p:nvPr/>
        </p:nvSpPr>
        <p:spPr>
          <a:xfrm>
            <a:off x="6866022" y="1096007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Number of students in school year 2021./22. </a:t>
            </a:r>
          </a:p>
        </p:txBody>
      </p:sp>
      <p:pic>
        <p:nvPicPr>
          <p:cNvPr id="3" name="Picture 2" descr="Osnovna škola Ivanke Trohar - O školi">
            <a:extLst>
              <a:ext uri="{FF2B5EF4-FFF2-40B4-BE49-F238E27FC236}">
                <a16:creationId xmlns:a16="http://schemas.microsoft.com/office/drawing/2014/main" id="{104D7954-0A3B-4551-B583-FA34234E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-11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69" y="2369170"/>
            <a:ext cx="5313431" cy="301332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3" name="Tablica 4">
            <a:extLst>
              <a:ext uri="{FF2B5EF4-FFF2-40B4-BE49-F238E27FC236}">
                <a16:creationId xmlns:a16="http://schemas.microsoft.com/office/drawing/2014/main" id="{E79AC6A0-0FA8-462D-9EBF-427420B832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385551"/>
              </p:ext>
            </p:extLst>
          </p:nvPr>
        </p:nvGraphicFramePr>
        <p:xfrm>
          <a:off x="7036318" y="2404994"/>
          <a:ext cx="3571784" cy="4245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892">
                  <a:extLst>
                    <a:ext uri="{9D8B030D-6E8A-4147-A177-3AD203B41FA5}">
                      <a16:colId xmlns:a16="http://schemas.microsoft.com/office/drawing/2014/main" val="3570274469"/>
                    </a:ext>
                  </a:extLst>
                </a:gridCol>
                <a:gridCol w="1785892">
                  <a:extLst>
                    <a:ext uri="{9D8B030D-6E8A-4147-A177-3AD203B41FA5}">
                      <a16:colId xmlns:a16="http://schemas.microsoft.com/office/drawing/2014/main" val="3384384116"/>
                    </a:ext>
                  </a:extLst>
                </a:gridCol>
              </a:tblGrid>
              <a:tr h="340656">
                <a:tc>
                  <a:txBody>
                    <a:bodyPr/>
                    <a:lstStyle/>
                    <a:p>
                      <a:pPr algn="ctr"/>
                      <a:r>
                        <a:rPr lang="hr-HR" b="1" dirty="0" err="1"/>
                        <a:t>Class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 err="1"/>
                        <a:t>Number</a:t>
                      </a:r>
                      <a:r>
                        <a:rPr lang="hr-HR" b="1" dirty="0"/>
                        <a:t> </a:t>
                      </a:r>
                      <a:r>
                        <a:rPr lang="hr-HR" b="1" dirty="0" err="1"/>
                        <a:t>of</a:t>
                      </a:r>
                      <a:r>
                        <a:rPr lang="hr-HR" b="1" dirty="0"/>
                        <a:t> </a:t>
                      </a:r>
                      <a:r>
                        <a:rPr lang="hr-HR" b="1" dirty="0" err="1"/>
                        <a:t>students</a:t>
                      </a:r>
                      <a:endParaRPr lang="hr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480780"/>
                  </a:ext>
                </a:extLst>
              </a:tr>
              <a:tr h="36904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181007"/>
                  </a:ext>
                </a:extLst>
              </a:tr>
              <a:tr h="36904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907920"/>
                  </a:ext>
                </a:extLst>
              </a:tr>
              <a:tr h="36904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438584"/>
                  </a:ext>
                </a:extLst>
              </a:tr>
              <a:tr h="36904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385526"/>
                  </a:ext>
                </a:extLst>
              </a:tr>
              <a:tr h="36904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474010"/>
                  </a:ext>
                </a:extLst>
              </a:tr>
              <a:tr h="36904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408079"/>
                  </a:ext>
                </a:extLst>
              </a:tr>
              <a:tr h="36904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114852"/>
                  </a:ext>
                </a:extLst>
              </a:tr>
              <a:tr h="36904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436419"/>
                  </a:ext>
                </a:extLst>
              </a:tr>
              <a:tr h="652924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Total </a:t>
                      </a:r>
                      <a:r>
                        <a:rPr lang="hr-HR" sz="1800" b="1" dirty="0" err="1">
                          <a:solidFill>
                            <a:srgbClr val="00B0F0"/>
                          </a:solidFill>
                        </a:rPr>
                        <a:t>number</a:t>
                      </a:r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hr-HR" sz="1800" b="1" dirty="0" err="1">
                          <a:solidFill>
                            <a:srgbClr val="00B0F0"/>
                          </a:solidFill>
                        </a:rPr>
                        <a:t>of</a:t>
                      </a:r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hr-HR" sz="1800" b="1" dirty="0" err="1">
                          <a:solidFill>
                            <a:srgbClr val="00B0F0"/>
                          </a:solidFill>
                        </a:rPr>
                        <a:t>students</a:t>
                      </a:r>
                      <a:endParaRPr lang="hr-HR" sz="18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264511"/>
                  </a:ext>
                </a:extLst>
              </a:tr>
            </a:tbl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06287106-23D5-46F1-AB52-AD84EA169992}"/>
              </a:ext>
            </a:extLst>
          </p:cNvPr>
          <p:cNvSpPr txBox="1"/>
          <p:nvPr/>
        </p:nvSpPr>
        <p:spPr>
          <a:xfrm>
            <a:off x="781050" y="723900"/>
            <a:ext cx="46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AD69945-F5BF-47DE-B5C4-6559A0F8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4402-7935-4528-9A9C-245B6DB59B64}" type="datetime1">
              <a:rPr lang="hr-HR" smtClean="0"/>
              <a:t>15.5.2022.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9F3C968-7A6B-4CE8-8C1D-17BD217F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E90A75E-3146-412F-950B-382396C4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567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B7468AA-23A0-4FAD-A4BB-FE3EE13C57C3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Number of teachers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professional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associate</a:t>
            </a: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ica 4">
            <a:extLst>
              <a:ext uri="{FF2B5EF4-FFF2-40B4-BE49-F238E27FC236}">
                <a16:creationId xmlns:a16="http://schemas.microsoft.com/office/drawing/2014/main" id="{0A7166FB-5BC7-4BDE-A262-3E1CCDD416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953163"/>
              </p:ext>
            </p:extLst>
          </p:nvPr>
        </p:nvGraphicFramePr>
        <p:xfrm>
          <a:off x="6862439" y="4226773"/>
          <a:ext cx="4689481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549">
                  <a:extLst>
                    <a:ext uri="{9D8B030D-6E8A-4147-A177-3AD203B41FA5}">
                      <a16:colId xmlns:a16="http://schemas.microsoft.com/office/drawing/2014/main" val="3570274469"/>
                    </a:ext>
                  </a:extLst>
                </a:gridCol>
                <a:gridCol w="1486006">
                  <a:extLst>
                    <a:ext uri="{9D8B030D-6E8A-4147-A177-3AD203B41FA5}">
                      <a16:colId xmlns:a16="http://schemas.microsoft.com/office/drawing/2014/main" val="3384384116"/>
                    </a:ext>
                  </a:extLst>
                </a:gridCol>
                <a:gridCol w="1755926">
                  <a:extLst>
                    <a:ext uri="{9D8B030D-6E8A-4147-A177-3AD203B41FA5}">
                      <a16:colId xmlns:a16="http://schemas.microsoft.com/office/drawing/2014/main" val="238407430"/>
                    </a:ext>
                  </a:extLst>
                </a:gridCol>
              </a:tblGrid>
              <a:tr h="637267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Works </a:t>
                      </a:r>
                      <a:r>
                        <a:rPr lang="hr-HR" sz="1800" b="1" dirty="0" err="1"/>
                        <a:t>in</a:t>
                      </a:r>
                      <a:r>
                        <a:rPr lang="hr-HR" sz="1800" b="1" dirty="0"/>
                        <a:t> one </a:t>
                      </a:r>
                      <a:r>
                        <a:rPr lang="hr-HR" sz="1800" b="1" dirty="0" err="1"/>
                        <a:t>school</a:t>
                      </a:r>
                      <a:endParaRPr lang="hr-HR" sz="1800" b="1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Works </a:t>
                      </a:r>
                      <a:r>
                        <a:rPr lang="hr-HR" sz="1800" b="1" dirty="0" err="1"/>
                        <a:t>in</a:t>
                      </a:r>
                      <a:r>
                        <a:rPr lang="hr-HR" sz="1800" b="1" dirty="0"/>
                        <a:t> </a:t>
                      </a:r>
                      <a:r>
                        <a:rPr lang="hr-HR" sz="1800" b="1" dirty="0" err="1"/>
                        <a:t>two</a:t>
                      </a:r>
                      <a:r>
                        <a:rPr lang="hr-HR" sz="1800" b="1" dirty="0"/>
                        <a:t> </a:t>
                      </a:r>
                      <a:r>
                        <a:rPr lang="hr-HR" sz="1800" b="1" dirty="0" err="1"/>
                        <a:t>schools</a:t>
                      </a:r>
                      <a:endParaRPr lang="hr-HR" sz="1800" b="1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Works </a:t>
                      </a:r>
                      <a:r>
                        <a:rPr lang="hr-HR" sz="1800" b="1" dirty="0" err="1"/>
                        <a:t>in</a:t>
                      </a:r>
                      <a:r>
                        <a:rPr lang="hr-HR" sz="1800" b="1" dirty="0"/>
                        <a:t> </a:t>
                      </a:r>
                      <a:r>
                        <a:rPr lang="hr-HR" sz="1800" b="1" dirty="0" err="1"/>
                        <a:t>three</a:t>
                      </a:r>
                      <a:r>
                        <a:rPr lang="hr-HR" sz="1800" b="1" dirty="0"/>
                        <a:t> </a:t>
                      </a:r>
                      <a:r>
                        <a:rPr lang="hr-HR" sz="1800" b="1" dirty="0" err="1"/>
                        <a:t>schools</a:t>
                      </a:r>
                      <a:endParaRPr lang="hr-HR" sz="1800" b="1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132480780"/>
                  </a:ext>
                </a:extLst>
              </a:tr>
              <a:tr h="356016"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rgbClr val="00B0F0"/>
                          </a:solidFill>
                        </a:rPr>
                        <a:t>-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err="1">
                          <a:solidFill>
                            <a:srgbClr val="00B0F0"/>
                          </a:solidFill>
                        </a:rPr>
                        <a:t>librarian</a:t>
                      </a:r>
                      <a:endParaRPr lang="hr-HR" sz="1800" b="0" dirty="0">
                        <a:solidFill>
                          <a:srgbClr val="00B0F0"/>
                        </a:solidFill>
                      </a:endParaRP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err="1">
                          <a:solidFill>
                            <a:srgbClr val="00B0F0"/>
                          </a:solidFill>
                        </a:rPr>
                        <a:t>psychologist</a:t>
                      </a:r>
                      <a:endParaRPr lang="hr-HR" sz="1800" b="0" dirty="0">
                        <a:solidFill>
                          <a:srgbClr val="00B0F0"/>
                        </a:solidFill>
                      </a:endParaRP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4140181007"/>
                  </a:ext>
                </a:extLst>
              </a:tr>
              <a:tr h="356016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-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1/2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1/3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070907920"/>
                  </a:ext>
                </a:extLst>
              </a:tr>
            </a:tbl>
          </a:graphicData>
        </a:graphic>
      </p:graphicFrame>
      <p:pic>
        <p:nvPicPr>
          <p:cNvPr id="11" name="Picture 2" descr="Može biti slika sljedećeg: 6 ljudi, uključujući Irenu Vlahinic Ex Tosic, Antoniju Baričević i Jasnu Štimac, ljudi sjede i u zatvorenom">
            <a:extLst>
              <a:ext uri="{FF2B5EF4-FFF2-40B4-BE49-F238E27FC236}">
                <a16:creationId xmlns:a16="http://schemas.microsoft.com/office/drawing/2014/main" id="{B3E299C1-7C56-4F6E-AEC9-6681D6B5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83" y="1273103"/>
            <a:ext cx="4410075" cy="2480667"/>
          </a:xfrm>
          <a:prstGeom prst="rect">
            <a:avLst/>
          </a:prstGeom>
          <a:noFill/>
          <a:effectLst>
            <a:outerShdw blurRad="749300" dist="38100" dir="54000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ica 4">
            <a:extLst>
              <a:ext uri="{FF2B5EF4-FFF2-40B4-BE49-F238E27FC236}">
                <a16:creationId xmlns:a16="http://schemas.microsoft.com/office/drawing/2014/main" id="{E703C6EA-8868-4971-8DB2-DB7CEB717B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243687"/>
              </p:ext>
            </p:extLst>
          </p:nvPr>
        </p:nvGraphicFramePr>
        <p:xfrm>
          <a:off x="2805383" y="138572"/>
          <a:ext cx="4891557" cy="1866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411">
                  <a:extLst>
                    <a:ext uri="{9D8B030D-6E8A-4147-A177-3AD203B41FA5}">
                      <a16:colId xmlns:a16="http://schemas.microsoft.com/office/drawing/2014/main" val="3570274469"/>
                    </a:ext>
                  </a:extLst>
                </a:gridCol>
                <a:gridCol w="1522411">
                  <a:extLst>
                    <a:ext uri="{9D8B030D-6E8A-4147-A177-3AD203B41FA5}">
                      <a16:colId xmlns:a16="http://schemas.microsoft.com/office/drawing/2014/main" val="3384384116"/>
                    </a:ext>
                  </a:extLst>
                </a:gridCol>
                <a:gridCol w="1846735">
                  <a:extLst>
                    <a:ext uri="{9D8B030D-6E8A-4147-A177-3AD203B41FA5}">
                      <a16:colId xmlns:a16="http://schemas.microsoft.com/office/drawing/2014/main" val="238407430"/>
                    </a:ext>
                  </a:extLst>
                </a:gridCol>
              </a:tblGrid>
              <a:tr h="881457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Works </a:t>
                      </a:r>
                      <a:r>
                        <a:rPr lang="hr-HR" sz="1800" b="1" dirty="0" err="1"/>
                        <a:t>in</a:t>
                      </a:r>
                      <a:r>
                        <a:rPr lang="hr-HR" sz="1800" b="1" dirty="0"/>
                        <a:t> one </a:t>
                      </a:r>
                      <a:r>
                        <a:rPr lang="hr-HR" sz="1800" b="1" dirty="0" err="1"/>
                        <a:t>school</a:t>
                      </a:r>
                      <a:endParaRPr lang="hr-HR" sz="1800" b="1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Works </a:t>
                      </a:r>
                      <a:r>
                        <a:rPr lang="hr-HR" sz="1800" b="1" dirty="0" err="1"/>
                        <a:t>in</a:t>
                      </a:r>
                      <a:r>
                        <a:rPr lang="hr-HR" sz="1800" b="1" dirty="0"/>
                        <a:t> </a:t>
                      </a:r>
                      <a:r>
                        <a:rPr lang="hr-HR" sz="1800" b="1" dirty="0" err="1"/>
                        <a:t>two</a:t>
                      </a:r>
                      <a:r>
                        <a:rPr lang="hr-HR" sz="1800" b="1" dirty="0"/>
                        <a:t> </a:t>
                      </a:r>
                      <a:r>
                        <a:rPr lang="hr-HR" sz="1800" b="1" dirty="0" err="1"/>
                        <a:t>schools</a:t>
                      </a:r>
                      <a:endParaRPr lang="hr-HR" sz="1800" b="1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Works </a:t>
                      </a:r>
                      <a:r>
                        <a:rPr lang="hr-HR" sz="1800" b="1" dirty="0" err="1"/>
                        <a:t>in</a:t>
                      </a:r>
                      <a:r>
                        <a:rPr lang="hr-HR" sz="1800" b="1" dirty="0"/>
                        <a:t> </a:t>
                      </a:r>
                      <a:r>
                        <a:rPr lang="hr-HR" sz="1800" b="1" dirty="0" err="1"/>
                        <a:t>three</a:t>
                      </a:r>
                      <a:r>
                        <a:rPr lang="hr-HR" sz="1800" b="1" dirty="0"/>
                        <a:t> </a:t>
                      </a:r>
                      <a:r>
                        <a:rPr lang="hr-HR" sz="1800" b="1" dirty="0" err="1"/>
                        <a:t>schools</a:t>
                      </a:r>
                      <a:endParaRPr lang="hr-HR" sz="1800" b="1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132480780"/>
                  </a:ext>
                </a:extLst>
              </a:tr>
              <a:tr h="492436"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rgbClr val="00B0F0"/>
                          </a:solidFill>
                        </a:rPr>
                        <a:t>7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rgbClr val="00B0F0"/>
                          </a:solidFill>
                        </a:rPr>
                        <a:t>10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>
                          <a:solidFill>
                            <a:srgbClr val="00B0F0"/>
                          </a:solidFill>
                        </a:rPr>
                        <a:t>4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4140181007"/>
                  </a:ext>
                </a:extLst>
              </a:tr>
              <a:tr h="492436">
                <a:tc gridSpan="3"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solidFill>
                            <a:srgbClr val="00B0F0"/>
                          </a:solidFill>
                        </a:rPr>
                        <a:t>21</a:t>
                      </a:r>
                    </a:p>
                  </a:txBody>
                  <a:tcPr marL="167640" marR="167640" marT="83820" marB="83820"/>
                </a:tc>
                <a:tc hMerge="1">
                  <a:txBody>
                    <a:bodyPr/>
                    <a:lstStyle/>
                    <a:p>
                      <a:pPr algn="ctr"/>
                      <a:endParaRPr lang="hr-H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907920"/>
                  </a:ext>
                </a:extLst>
              </a:tr>
            </a:tbl>
          </a:graphicData>
        </a:graphic>
      </p:graphicFrame>
      <p:pic>
        <p:nvPicPr>
          <p:cNvPr id="12" name="Picture 4" descr="Može biti slika sljedećeg: 3 ljudi i ljudi se smiješe">
            <a:extLst>
              <a:ext uri="{FF2B5EF4-FFF2-40B4-BE49-F238E27FC236}">
                <a16:creationId xmlns:a16="http://schemas.microsoft.com/office/drawing/2014/main" id="{52E53343-63F5-46EC-8408-0364330DC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63" y="3620456"/>
            <a:ext cx="2812834" cy="2812834"/>
          </a:xfrm>
          <a:prstGeom prst="rect">
            <a:avLst/>
          </a:prstGeom>
          <a:noFill/>
          <a:effectLst>
            <a:outerShdw blurRad="749300" dist="38100" dir="54000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5480441-2B72-44D4-8F63-120BD91A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91BB-BD94-4D49-A919-2A39AF7A8075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3328CB-C48C-41AA-B3F5-B12DA982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BAFAA07-B932-4762-9A02-9D374F92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513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BF7AD202-5D10-43C2-8A95-9CB7EEEEC09C}"/>
              </a:ext>
            </a:extLst>
          </p:cNvPr>
          <p:cNvSpPr txBox="1">
            <a:spLocks/>
          </p:cNvSpPr>
          <p:nvPr/>
        </p:nvSpPr>
        <p:spPr>
          <a:xfrm>
            <a:off x="487680" y="194101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are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recording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declining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trend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number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r-HR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students</a:t>
            </a: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9977149E-B2A5-4F71-A426-14A015631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136781"/>
              </p:ext>
            </p:extLst>
          </p:nvPr>
        </p:nvGraphicFramePr>
        <p:xfrm>
          <a:off x="4038600" y="961812"/>
          <a:ext cx="7188199" cy="493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8F13DC8-2F40-4F24-B2BB-35A4EC9EE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654-6194-40A7-AD87-975A4D71D088}" type="datetime1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6BF12D3-E89B-4EB7-B169-1FBB626D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Adriana Moras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7755CD1-747E-4F32-9534-0FFD1AB4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B7E-1E9A-4078-90D8-03DFE3C4200F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6030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lika 27">
            <a:extLst>
              <a:ext uri="{FF2B5EF4-FFF2-40B4-BE49-F238E27FC236}">
                <a16:creationId xmlns:a16="http://schemas.microsoft.com/office/drawing/2014/main" id="{6577664D-FD8C-464F-AA7B-A8A01A0CC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8" t="13592" r="5016" b="6556"/>
          <a:stretch/>
        </p:blipFill>
        <p:spPr>
          <a:xfrm>
            <a:off x="-4436" y="-4300"/>
            <a:ext cx="1994204" cy="1454095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F67F254-8A4E-443D-8C42-AA0F2B727934}"/>
              </a:ext>
            </a:extLst>
          </p:cNvPr>
          <p:cNvSpPr txBox="1"/>
          <p:nvPr/>
        </p:nvSpPr>
        <p:spPr>
          <a:xfrm>
            <a:off x="992666" y="1583118"/>
            <a:ext cx="10360611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/>
              <a:buChar char="ü"/>
            </a:pPr>
            <a:r>
              <a:rPr lang="hr-HR" sz="2800" b="1" dirty="0" err="1">
                <a:solidFill>
                  <a:srgbClr val="00B0F0"/>
                </a:solidFill>
              </a:rPr>
              <a:t>Our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teachers</a:t>
            </a:r>
            <a:r>
              <a:rPr lang="hr-HR" sz="2800" b="1" dirty="0">
                <a:solidFill>
                  <a:srgbClr val="00B0F0"/>
                </a:solidFill>
              </a:rPr>
              <a:t> are </a:t>
            </a:r>
            <a:r>
              <a:rPr lang="hr-HR" sz="2800" b="1" dirty="0" err="1">
                <a:solidFill>
                  <a:srgbClr val="00B0F0"/>
                </a:solidFill>
              </a:rPr>
              <a:t>very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active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in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eTwinning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projects</a:t>
            </a:r>
            <a:br>
              <a:rPr lang="hr-HR" sz="2800" b="1" dirty="0">
                <a:solidFill>
                  <a:srgbClr val="00B0F0"/>
                </a:solidFill>
              </a:rPr>
            </a:br>
            <a:r>
              <a:rPr lang="hr-HR" sz="2800" b="1" dirty="0">
                <a:solidFill>
                  <a:srgbClr val="00B0F0"/>
                </a:solidFill>
              </a:rPr>
              <a:t>We are </a:t>
            </a:r>
            <a:r>
              <a:rPr lang="hr-HR" sz="2800" b="1" dirty="0" err="1">
                <a:solidFill>
                  <a:srgbClr val="00B0F0"/>
                </a:solidFill>
              </a:rPr>
              <a:t>the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winners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of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the</a:t>
            </a:r>
            <a:r>
              <a:rPr lang="hr-HR" sz="2800" b="1" dirty="0">
                <a:solidFill>
                  <a:srgbClr val="00B0F0"/>
                </a:solidFill>
              </a:rPr>
              <a:t> European </a:t>
            </a:r>
            <a:r>
              <a:rPr lang="hr-HR" sz="2800" b="1" dirty="0" err="1">
                <a:solidFill>
                  <a:srgbClr val="00B0F0"/>
                </a:solidFill>
              </a:rPr>
              <a:t>label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of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excellence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and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quality</a:t>
            </a:r>
            <a:r>
              <a:rPr lang="hr-HR" sz="2800" b="1" dirty="0">
                <a:solidFill>
                  <a:srgbClr val="00B0F0"/>
                </a:solidFill>
              </a:rPr>
              <a:t> for </a:t>
            </a:r>
            <a:r>
              <a:rPr lang="hr-HR" sz="2800" b="1" dirty="0" err="1">
                <a:solidFill>
                  <a:srgbClr val="00B0F0"/>
                </a:solidFill>
              </a:rPr>
              <a:t>projects</a:t>
            </a:r>
            <a:r>
              <a:rPr lang="hr-HR" sz="2800" i="1" dirty="0">
                <a:solidFill>
                  <a:srgbClr val="00B0F0"/>
                </a:solidFill>
              </a:rPr>
              <a:t>:</a:t>
            </a:r>
            <a:br>
              <a:rPr lang="hr-HR" sz="2800" i="1" dirty="0">
                <a:solidFill>
                  <a:srgbClr val="00B0F0"/>
                </a:solidFill>
              </a:rPr>
            </a:br>
            <a:r>
              <a:rPr lang="hr-HR" sz="2800" i="1" dirty="0">
                <a:solidFill>
                  <a:srgbClr val="00B0F0"/>
                </a:solidFill>
              </a:rPr>
              <a:t>„Let’ s </a:t>
            </a:r>
            <a:r>
              <a:rPr lang="hr-HR" sz="2800" i="1" dirty="0" err="1">
                <a:solidFill>
                  <a:srgbClr val="00B0F0"/>
                </a:solidFill>
              </a:rPr>
              <a:t>have</a:t>
            </a:r>
            <a:r>
              <a:rPr lang="hr-HR" sz="2800" i="1" dirty="0">
                <a:solidFill>
                  <a:srgbClr val="00B0F0"/>
                </a:solidFill>
              </a:rPr>
              <a:t> a </a:t>
            </a:r>
            <a:r>
              <a:rPr lang="hr-HR" sz="2800" i="1" dirty="0" err="1">
                <a:solidFill>
                  <a:srgbClr val="00B0F0"/>
                </a:solidFill>
              </a:rPr>
              <a:t>cup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of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tea</a:t>
            </a:r>
            <a:r>
              <a:rPr lang="hr-HR" sz="2800" i="1" dirty="0">
                <a:solidFill>
                  <a:srgbClr val="00B0F0"/>
                </a:solidFill>
              </a:rPr>
              <a:t>”, </a:t>
            </a:r>
            <a:br>
              <a:rPr lang="hr-HR" sz="2800" i="1" dirty="0">
                <a:solidFill>
                  <a:srgbClr val="00B0F0"/>
                </a:solidFill>
              </a:rPr>
            </a:br>
            <a:r>
              <a:rPr lang="hr-HR" sz="2800" i="1" dirty="0">
                <a:solidFill>
                  <a:srgbClr val="00B0F0"/>
                </a:solidFill>
              </a:rPr>
              <a:t>„Let’ s </a:t>
            </a:r>
            <a:r>
              <a:rPr lang="hr-HR" sz="2800" i="1" dirty="0" err="1">
                <a:solidFill>
                  <a:srgbClr val="00B0F0"/>
                </a:solidFill>
              </a:rPr>
              <a:t>play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with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language</a:t>
            </a:r>
            <a:r>
              <a:rPr lang="hr-HR" sz="2800" i="1" dirty="0">
                <a:solidFill>
                  <a:srgbClr val="00B0F0"/>
                </a:solidFill>
              </a:rPr>
              <a:t>”,</a:t>
            </a:r>
            <a:br>
              <a:rPr lang="hr-HR" sz="2800" i="1" dirty="0">
                <a:solidFill>
                  <a:srgbClr val="00B0F0"/>
                </a:solidFill>
              </a:rPr>
            </a:br>
            <a:r>
              <a:rPr lang="hr-HR" sz="2800" i="1" dirty="0">
                <a:solidFill>
                  <a:srgbClr val="00B0F0"/>
                </a:solidFill>
              </a:rPr>
              <a:t> „100. </a:t>
            </a:r>
            <a:r>
              <a:rPr lang="hr-HR" sz="2800" i="1" dirty="0" err="1">
                <a:solidFill>
                  <a:srgbClr val="00B0F0"/>
                </a:solidFill>
              </a:rPr>
              <a:t>day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of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school</a:t>
            </a:r>
            <a:r>
              <a:rPr lang="hr-HR" sz="2800" i="1" dirty="0">
                <a:solidFill>
                  <a:srgbClr val="00B0F0"/>
                </a:solidFill>
              </a:rPr>
              <a:t>”,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hr-HR" sz="2800" i="1" dirty="0">
                <a:solidFill>
                  <a:srgbClr val="00B0F0"/>
                </a:solidFill>
              </a:rPr>
              <a:t>       „20 </a:t>
            </a:r>
            <a:r>
              <a:rPr lang="hr-HR" sz="2800" i="1" dirty="0" err="1">
                <a:solidFill>
                  <a:srgbClr val="00B0F0"/>
                </a:solidFill>
              </a:rPr>
              <a:t>days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of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kindness</a:t>
            </a:r>
            <a:r>
              <a:rPr lang="hr-HR" sz="2800" i="1" dirty="0">
                <a:solidFill>
                  <a:srgbClr val="00B0F0"/>
                </a:solidFill>
              </a:rPr>
              <a:t>”, …</a:t>
            </a:r>
            <a:endParaRPr lang="en-US" dirty="0">
              <a:cs typeface="Calibri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5AC9D074-AC73-4722-8D5E-8B18A4F1BA58}"/>
              </a:ext>
            </a:extLst>
          </p:cNvPr>
          <p:cNvSpPr txBox="1"/>
          <p:nvPr/>
        </p:nvSpPr>
        <p:spPr>
          <a:xfrm>
            <a:off x="1661603" y="722747"/>
            <a:ext cx="88687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r-HR" sz="3200" b="1" dirty="0">
                <a:solidFill>
                  <a:srgbClr val="00B0F0"/>
                </a:solidFill>
              </a:rPr>
              <a:t>We are </a:t>
            </a:r>
            <a:r>
              <a:rPr lang="hr-HR" sz="3200" b="1" dirty="0" err="1">
                <a:solidFill>
                  <a:srgbClr val="00B0F0"/>
                </a:solidFill>
              </a:rPr>
              <a:t>small</a:t>
            </a:r>
            <a:r>
              <a:rPr lang="hr-HR" sz="3200" b="1" dirty="0">
                <a:solidFill>
                  <a:srgbClr val="00B0F0"/>
                </a:solidFill>
              </a:rPr>
              <a:t> </a:t>
            </a:r>
            <a:r>
              <a:rPr lang="hr-HR" sz="3200" b="1" dirty="0" err="1">
                <a:solidFill>
                  <a:srgbClr val="00B0F0"/>
                </a:solidFill>
              </a:rPr>
              <a:t>school</a:t>
            </a:r>
            <a:r>
              <a:rPr lang="hr-HR" sz="3200" b="1" dirty="0">
                <a:solidFill>
                  <a:srgbClr val="00B0F0"/>
                </a:solidFill>
              </a:rPr>
              <a:t> but </a:t>
            </a:r>
            <a:r>
              <a:rPr lang="hr-HR" sz="3200" b="1" dirty="0" err="1">
                <a:solidFill>
                  <a:srgbClr val="00B0F0"/>
                </a:solidFill>
              </a:rPr>
              <a:t>we</a:t>
            </a:r>
            <a:r>
              <a:rPr lang="hr-HR" sz="3200" b="1" dirty="0">
                <a:solidFill>
                  <a:srgbClr val="00B0F0"/>
                </a:solidFill>
              </a:rPr>
              <a:t> are </a:t>
            </a:r>
            <a:r>
              <a:rPr lang="hr-HR" sz="3200" b="1" dirty="0" err="1">
                <a:solidFill>
                  <a:srgbClr val="00B0F0"/>
                </a:solidFill>
              </a:rPr>
              <a:t>hardworking</a:t>
            </a:r>
            <a:r>
              <a:rPr lang="hr-HR" sz="3200" b="1" dirty="0">
                <a:solidFill>
                  <a:srgbClr val="00B0F0"/>
                </a:solidFill>
              </a:rPr>
              <a:t>!</a:t>
            </a: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9F34F885-7096-4BA0-BD11-80603E98E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320" y="10076"/>
            <a:ext cx="1328644" cy="1454095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EAA2A192-628A-4F40-BD6E-7954F34D3F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35" t="32407" r="34062" b="10535"/>
          <a:stretch/>
        </p:blipFill>
        <p:spPr>
          <a:xfrm>
            <a:off x="6018964" y="2535286"/>
            <a:ext cx="4135512" cy="3717621"/>
          </a:xfrm>
          <a:prstGeom prst="rect">
            <a:avLst/>
          </a:prstGeom>
        </p:spPr>
      </p:pic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9E9D1F4-C40B-4C7A-848B-88C93081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6DD9-4045-496E-A3A4-931B6ECBE30B}" type="datetime1">
              <a:rPr lang="hr-HR" smtClean="0"/>
              <a:t>15.5.2022.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D7D81FD-E59E-4405-98FE-16E24059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EA2F94B-1EE7-45E7-BFCA-BFB8B64D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565786B-AAA2-4FEA-B996-CA57EE6E6AF6}"/>
              </a:ext>
            </a:extLst>
          </p:cNvPr>
          <p:cNvSpPr txBox="1"/>
          <p:nvPr/>
        </p:nvSpPr>
        <p:spPr>
          <a:xfrm>
            <a:off x="1038315" y="892237"/>
            <a:ext cx="1036061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2800" b="1" dirty="0">
                <a:solidFill>
                  <a:srgbClr val="00B0F0"/>
                </a:solidFill>
              </a:rPr>
              <a:t>Film </a:t>
            </a:r>
            <a:r>
              <a:rPr lang="hr-HR" sz="2800" b="1" dirty="0" err="1">
                <a:solidFill>
                  <a:srgbClr val="00B0F0"/>
                </a:solidFill>
              </a:rPr>
              <a:t>crew</a:t>
            </a:r>
            <a:r>
              <a:rPr lang="hr-HR" sz="2800" b="1" dirty="0">
                <a:solidFill>
                  <a:srgbClr val="00B0F0"/>
                </a:solidFill>
              </a:rPr>
              <a:t> „Krešo Golik” </a:t>
            </a:r>
            <a:r>
              <a:rPr lang="hr-HR" sz="2800" b="1" dirty="0" err="1">
                <a:solidFill>
                  <a:srgbClr val="00B0F0"/>
                </a:solidFill>
              </a:rPr>
              <a:t>has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been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active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hr-HR" sz="2800" b="1" dirty="0" err="1">
                <a:solidFill>
                  <a:srgbClr val="00B0F0"/>
                </a:solidFill>
              </a:rPr>
              <a:t>since</a:t>
            </a:r>
            <a:r>
              <a:rPr lang="hr-HR" sz="2800" b="1" dirty="0">
                <a:solidFill>
                  <a:srgbClr val="00B0F0"/>
                </a:solidFill>
              </a:rPr>
              <a:t> 2009.  </a:t>
            </a:r>
            <a:br>
              <a:rPr lang="hr-HR" sz="2800" b="1" dirty="0">
                <a:solidFill>
                  <a:srgbClr val="00B0F0"/>
                </a:solidFill>
              </a:rPr>
            </a:br>
            <a:r>
              <a:rPr lang="hr-HR" sz="2800" i="1" dirty="0">
                <a:solidFill>
                  <a:srgbClr val="00B0F0"/>
                </a:solidFill>
              </a:rPr>
              <a:t>We </a:t>
            </a:r>
            <a:r>
              <a:rPr lang="hr-HR" sz="2800" i="1" dirty="0" err="1">
                <a:solidFill>
                  <a:srgbClr val="00B0F0"/>
                </a:solidFill>
              </a:rPr>
              <a:t>made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around</a:t>
            </a:r>
            <a:r>
              <a:rPr lang="hr-HR" sz="2800" i="1" dirty="0">
                <a:solidFill>
                  <a:srgbClr val="00B0F0"/>
                </a:solidFill>
              </a:rPr>
              <a:t> 10 short </a:t>
            </a:r>
            <a:r>
              <a:rPr lang="hr-HR" sz="2800" i="1" dirty="0" err="1">
                <a:solidFill>
                  <a:srgbClr val="00B0F0"/>
                </a:solidFill>
              </a:rPr>
              <a:t>movies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awarded</a:t>
            </a:r>
            <a:r>
              <a:rPr lang="hr-HR" sz="2800" i="1" dirty="0">
                <a:solidFill>
                  <a:srgbClr val="00B0F0"/>
                </a:solidFill>
              </a:rPr>
              <a:t> at </a:t>
            </a:r>
            <a:r>
              <a:rPr lang="hr-HR" sz="2800" i="1" dirty="0" err="1">
                <a:solidFill>
                  <a:srgbClr val="00B0F0"/>
                </a:solidFill>
              </a:rPr>
              <a:t>children</a:t>
            </a:r>
            <a:r>
              <a:rPr lang="hr-HR" sz="2800" i="1">
                <a:solidFill>
                  <a:srgbClr val="00B0F0"/>
                </a:solidFill>
              </a:rPr>
              <a:t>  </a:t>
            </a:r>
            <a:r>
              <a:rPr lang="hr-HR" sz="2800" i="1" dirty="0">
                <a:solidFill>
                  <a:srgbClr val="00B0F0"/>
                </a:solidFill>
              </a:rPr>
              <a:t>film </a:t>
            </a:r>
            <a:r>
              <a:rPr lang="hr-HR" sz="2800" i="1" dirty="0" err="1">
                <a:solidFill>
                  <a:srgbClr val="00B0F0"/>
                </a:solidFill>
              </a:rPr>
              <a:t>festivals</a:t>
            </a:r>
            <a:r>
              <a:rPr lang="hr-HR" sz="2800" i="1" dirty="0">
                <a:solidFill>
                  <a:srgbClr val="00B0F0"/>
                </a:solidFill>
              </a:rPr>
              <a:t> at </a:t>
            </a:r>
            <a:r>
              <a:rPr lang="hr-HR" sz="2800" i="1" dirty="0" err="1">
                <a:solidFill>
                  <a:srgbClr val="00B0F0"/>
                </a:solidFill>
              </a:rPr>
              <a:t>the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national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and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international</a:t>
            </a:r>
            <a:r>
              <a:rPr lang="hr-HR" sz="2800" i="1" dirty="0">
                <a:solidFill>
                  <a:srgbClr val="00B0F0"/>
                </a:solidFill>
              </a:rPr>
              <a:t> </a:t>
            </a:r>
            <a:r>
              <a:rPr lang="hr-HR" sz="2800" i="1" dirty="0" err="1">
                <a:solidFill>
                  <a:srgbClr val="00B0F0"/>
                </a:solidFill>
              </a:rPr>
              <a:t>level</a:t>
            </a:r>
            <a:endParaRPr lang="en-US" dirty="0">
              <a:cs typeface="Calibri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C0CD3D2E-954C-435A-A14D-99F225AD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544" y="2673814"/>
            <a:ext cx="5966979" cy="3417871"/>
          </a:xfrm>
          <a:prstGeom prst="rect">
            <a:avLst/>
          </a:prstGeom>
        </p:spPr>
      </p:pic>
      <p:sp>
        <p:nvSpPr>
          <p:cNvPr id="14" name="Rezervirano mjesto datuma 13">
            <a:extLst>
              <a:ext uri="{FF2B5EF4-FFF2-40B4-BE49-F238E27FC236}">
                <a16:creationId xmlns:a16="http://schemas.microsoft.com/office/drawing/2014/main" id="{EEF3360A-7870-444E-9A6B-3A158EBC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A171-9296-4404-877F-E3562B007547}" type="datetime1">
              <a:rPr lang="hr-HR" smtClean="0"/>
              <a:t>15.5.2022.</a:t>
            </a:fld>
            <a:endParaRPr lang="en-US"/>
          </a:p>
        </p:txBody>
      </p:sp>
      <p:sp>
        <p:nvSpPr>
          <p:cNvPr id="15" name="Rezervirano mjesto podnožja 14">
            <a:extLst>
              <a:ext uri="{FF2B5EF4-FFF2-40B4-BE49-F238E27FC236}">
                <a16:creationId xmlns:a16="http://schemas.microsoft.com/office/drawing/2014/main" id="{B39ED0E2-66D1-4915-BA35-DAAD10089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16" name="Rezervirano mjesto broja slajda 15">
            <a:extLst>
              <a:ext uri="{FF2B5EF4-FFF2-40B4-BE49-F238E27FC236}">
                <a16:creationId xmlns:a16="http://schemas.microsoft.com/office/drawing/2014/main" id="{3CBA23CD-8F42-4E32-8DB4-BDE31217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8</a:t>
            </a:fld>
            <a:endParaRPr lang="en-US"/>
          </a:p>
        </p:txBody>
      </p:sp>
      <p:sp>
        <p:nvSpPr>
          <p:cNvPr id="20" name="TekstniOkvir 19">
            <a:hlinkClick r:id="rId3" tooltip="I ovce i novce - video"/>
            <a:extLst>
              <a:ext uri="{FF2B5EF4-FFF2-40B4-BE49-F238E27FC236}">
                <a16:creationId xmlns:a16="http://schemas.microsoft.com/office/drawing/2014/main" id="{01B26A8D-61CD-48C0-8EBB-C828B7182EB4}"/>
              </a:ext>
            </a:extLst>
          </p:cNvPr>
          <p:cNvSpPr txBox="1"/>
          <p:nvPr/>
        </p:nvSpPr>
        <p:spPr>
          <a:xfrm>
            <a:off x="3746967" y="3716925"/>
            <a:ext cx="3764132" cy="87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60940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>
            <a:spLocks noGrp="1"/>
          </p:cNvSpPr>
          <p:nvPr>
            <p:ph type="title"/>
          </p:nvPr>
        </p:nvSpPr>
        <p:spPr>
          <a:xfrm>
            <a:off x="1817078" y="294787"/>
            <a:ext cx="8088922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We are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proud</a:t>
            </a:r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hr-H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3200" b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locals</a:t>
            </a:r>
            <a:endParaRPr lang="hr-HR" sz="3200" b="1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525" y="1469429"/>
            <a:ext cx="3851111" cy="282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1053427" y="5427785"/>
            <a:ext cx="4391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B0F0"/>
                </a:solidFill>
              </a:rPr>
              <a:t>KREŠO GOLIK (1922.. -1996.)</a:t>
            </a:r>
            <a:br>
              <a:rPr lang="hr-HR" sz="2400" b="1" dirty="0">
                <a:solidFill>
                  <a:srgbClr val="00B0F0"/>
                </a:solidFill>
              </a:rPr>
            </a:br>
            <a:r>
              <a:rPr lang="hr-HR" sz="2400" b="1" dirty="0" err="1">
                <a:solidFill>
                  <a:srgbClr val="00B0F0"/>
                </a:solidFill>
              </a:rPr>
              <a:t>movie</a:t>
            </a:r>
            <a:r>
              <a:rPr lang="hr-HR" sz="2400" b="1" dirty="0">
                <a:solidFill>
                  <a:srgbClr val="00B0F0"/>
                </a:solidFill>
              </a:rPr>
              <a:t> </a:t>
            </a:r>
            <a:r>
              <a:rPr lang="hr-HR" sz="2400" b="1" dirty="0" err="1">
                <a:solidFill>
                  <a:srgbClr val="00B0F0"/>
                </a:solidFill>
              </a:rPr>
              <a:t>director</a:t>
            </a:r>
            <a:r>
              <a:rPr lang="hr-HR" sz="2400" b="1" dirty="0">
                <a:solidFill>
                  <a:srgbClr val="00B0F0"/>
                </a:solidFill>
              </a:rPr>
              <a:t> („Tko pjeva zlo ne misli”)</a:t>
            </a:r>
          </a:p>
        </p:txBody>
      </p:sp>
      <p:pic>
        <p:nvPicPr>
          <p:cNvPr id="1030" name="Picture 6" descr="Franjo Rački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22" y="1764322"/>
            <a:ext cx="2332893" cy="33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6305365" y="5427784"/>
            <a:ext cx="4391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B0F0"/>
                </a:solidFill>
              </a:rPr>
              <a:t>Dr. FRANJO RAČKI (1828.. -1894.)</a:t>
            </a:r>
            <a:br>
              <a:rPr lang="hr-HR" sz="2400" b="1" dirty="0">
                <a:solidFill>
                  <a:srgbClr val="00B0F0"/>
                </a:solidFill>
              </a:rPr>
            </a:br>
            <a:r>
              <a:rPr lang="hr-HR" sz="2400" b="1" dirty="0" err="1">
                <a:solidFill>
                  <a:srgbClr val="00B0F0"/>
                </a:solidFill>
              </a:rPr>
              <a:t>historian</a:t>
            </a:r>
            <a:r>
              <a:rPr lang="hr-HR" sz="2400" b="1" dirty="0">
                <a:solidFill>
                  <a:srgbClr val="00B0F0"/>
                </a:solidFill>
              </a:rPr>
              <a:t>, publicist, </a:t>
            </a:r>
            <a:r>
              <a:rPr lang="hr-HR" sz="2400" b="1" dirty="0" err="1">
                <a:solidFill>
                  <a:srgbClr val="00B0F0"/>
                </a:solidFill>
              </a:rPr>
              <a:t>politician</a:t>
            </a:r>
            <a:endParaRPr lang="hr-HR" sz="2400" b="1" dirty="0">
              <a:solidFill>
                <a:srgbClr val="00B0F0"/>
              </a:solidFill>
            </a:endParaRPr>
          </a:p>
        </p:txBody>
      </p:sp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BFA2E6AA-4232-4E18-A8AB-AA3D9F771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6"/>
          <a:stretch/>
        </p:blipFill>
        <p:spPr>
          <a:xfrm>
            <a:off x="846453" y="3280758"/>
            <a:ext cx="1941250" cy="2107813"/>
          </a:xfrm>
          <a:prstGeom prst="rect">
            <a:avLst/>
          </a:prstGeom>
        </p:spPr>
      </p:pic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FE401ED-99D0-4E0E-B087-8E2E8DD7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BF4F-3B07-4229-A7EA-1BA43CF73E4D}" type="datetime1">
              <a:rPr lang="hr-HR" smtClean="0"/>
              <a:t>15.5.2022.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7E9801A-B7FC-454D-8072-4CC3B8AE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Adriana Moras</a:t>
            </a:r>
          </a:p>
        </p:txBody>
      </p:sp>
      <p:sp>
        <p:nvSpPr>
          <p:cNvPr id="8" name="Rezervirano mjesto broja slajda 7">
            <a:extLst>
              <a:ext uri="{FF2B5EF4-FFF2-40B4-BE49-F238E27FC236}">
                <a16:creationId xmlns:a16="http://schemas.microsoft.com/office/drawing/2014/main" id="{2DE977FC-2CDC-4524-87C8-F24601C0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988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3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696</Words>
  <Application>Microsoft Office PowerPoint</Application>
  <PresentationFormat>Široki zaslon</PresentationFormat>
  <Paragraphs>171</Paragraphs>
  <Slides>18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Gill Sans Nova</vt:lpstr>
      <vt:lpstr>Times New Roman</vt:lpstr>
      <vt:lpstr>Wingdings</vt:lpstr>
      <vt:lpstr>Tema sustava Office</vt:lpstr>
      <vt:lpstr>ConfettiVTI</vt:lpstr>
      <vt:lpstr>ConfettiVTI</vt:lpstr>
      <vt:lpstr>OŠ Ivanke Trohar, Fužine</vt:lpstr>
      <vt:lpstr>Geographical location of the school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We are proud to our locals</vt:lpstr>
      <vt:lpstr>PowerPoint prezentacija</vt:lpstr>
      <vt:lpstr>PowerPoint prezentacija</vt:lpstr>
      <vt:lpstr>Popularization of science and mathematics</vt:lpstr>
      <vt:lpstr>PowerPoint prezentacija</vt:lpstr>
      <vt:lpstr>PowerPoint prezentacija</vt:lpstr>
      <vt:lpstr>General success at the end of the school year</vt:lpstr>
      <vt:lpstr>PowerPoint prezentacija</vt:lpstr>
      <vt:lpstr>Thank you for your attention! </vt:lpstr>
      <vt:lpstr> Elementary School Ivanke Trohar, Fužine  Adress: Breg 124a, 51322 Fužine  E-mail: ured@os-itrohar-fuzine.skole.hr  Tel. / Fax.: +385 51 835 167  www.os-itrohar-fuzine.skole.hr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 Ivanke Trohar, Fužine</dc:title>
  <dc:creator>Adriana</dc:creator>
  <cp:lastModifiedBy>Adriana</cp:lastModifiedBy>
  <cp:revision>44</cp:revision>
  <dcterms:created xsi:type="dcterms:W3CDTF">2022-05-05T16:37:29Z</dcterms:created>
  <dcterms:modified xsi:type="dcterms:W3CDTF">2022-05-15T21:41:09Z</dcterms:modified>
</cp:coreProperties>
</file>