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7" r:id="rId2"/>
    <p:sldId id="274" r:id="rId3"/>
    <p:sldId id="258" r:id="rId4"/>
    <p:sldId id="263" r:id="rId5"/>
    <p:sldId id="270" r:id="rId6"/>
    <p:sldId id="271" r:id="rId7"/>
    <p:sldId id="264" r:id="rId8"/>
    <p:sldId id="269" r:id="rId9"/>
    <p:sldId id="265" r:id="rId10"/>
    <p:sldId id="273" r:id="rId11"/>
    <p:sldId id="280" r:id="rId12"/>
    <p:sldId id="281" r:id="rId13"/>
    <p:sldId id="283" r:id="rId14"/>
    <p:sldId id="284" r:id="rId15"/>
    <p:sldId id="285" r:id="rId16"/>
    <p:sldId id="286" r:id="rId17"/>
    <p:sldId id="287" r:id="rId18"/>
    <p:sldId id="288" r:id="rId19"/>
    <p:sldId id="282" r:id="rId20"/>
    <p:sldId id="272" r:id="rId21"/>
    <p:sldId id="276" r:id="rId22"/>
    <p:sldId id="261" r:id="rId23"/>
    <p:sldId id="279" r:id="rId24"/>
    <p:sldId id="275" r:id="rId25"/>
    <p:sldId id="278" r:id="rId26"/>
    <p:sldId id="262" r:id="rId27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94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938B-F77B-4723-B3F8-651145D269FF}" type="datetimeFigureOut">
              <a:rPr lang="sr-Latn-CS" smtClean="0"/>
              <a:pPr/>
              <a:t>8.12.2013</a:t>
            </a:fld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22D220-10E5-4672-A69D-5BE4619A6390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938B-F77B-4723-B3F8-651145D269FF}" type="datetimeFigureOut">
              <a:rPr lang="sr-Latn-CS" smtClean="0"/>
              <a:pPr/>
              <a:t>8.12.2013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2D220-10E5-4672-A69D-5BE4619A63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938B-F77B-4723-B3F8-651145D269FF}" type="datetimeFigureOut">
              <a:rPr lang="sr-Latn-CS" smtClean="0"/>
              <a:pPr/>
              <a:t>8.12.2013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2D220-10E5-4672-A69D-5BE4619A63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033938B-F77B-4723-B3F8-651145D269FF}" type="datetimeFigureOut">
              <a:rPr lang="sr-Latn-CS" smtClean="0"/>
              <a:pPr/>
              <a:t>8.12.2013</a:t>
            </a:fld>
            <a:endParaRPr lang="hr-H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122D220-10E5-4672-A69D-5BE4619A6390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938B-F77B-4723-B3F8-651145D269FF}" type="datetimeFigureOut">
              <a:rPr lang="sr-Latn-CS" smtClean="0"/>
              <a:pPr/>
              <a:t>8.12.2013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2D220-10E5-4672-A69D-5BE4619A6390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938B-F77B-4723-B3F8-651145D269FF}" type="datetimeFigureOut">
              <a:rPr lang="sr-Latn-CS" smtClean="0"/>
              <a:pPr/>
              <a:t>8.12.2013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2D220-10E5-4672-A69D-5BE4619A6390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2D220-10E5-4672-A69D-5BE4619A6390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938B-F77B-4723-B3F8-651145D269FF}" type="datetimeFigureOut">
              <a:rPr lang="sr-Latn-CS" smtClean="0"/>
              <a:pPr/>
              <a:t>8.12.2013</a:t>
            </a:fld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938B-F77B-4723-B3F8-651145D269FF}" type="datetimeFigureOut">
              <a:rPr lang="sr-Latn-CS" smtClean="0"/>
              <a:pPr/>
              <a:t>8.12.2013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2D220-10E5-4672-A69D-5BE4619A6390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938B-F77B-4723-B3F8-651145D269FF}" type="datetimeFigureOut">
              <a:rPr lang="sr-Latn-CS" smtClean="0"/>
              <a:pPr/>
              <a:t>8.12.2013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2D220-10E5-4672-A69D-5BE4619A63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033938B-F77B-4723-B3F8-651145D269FF}" type="datetimeFigureOut">
              <a:rPr lang="sr-Latn-CS" smtClean="0"/>
              <a:pPr/>
              <a:t>8.12.2013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122D220-10E5-4672-A69D-5BE4619A6390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938B-F77B-4723-B3F8-651145D269FF}" type="datetimeFigureOut">
              <a:rPr lang="sr-Latn-CS" smtClean="0"/>
              <a:pPr/>
              <a:t>8.12.2013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22D220-10E5-4672-A69D-5BE4619A6390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033938B-F77B-4723-B3F8-651145D269FF}" type="datetimeFigureOut">
              <a:rPr lang="sr-Latn-CS" smtClean="0"/>
              <a:pPr/>
              <a:t>8.12.2013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122D220-10E5-4672-A69D-5BE4619A6390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hr/imgres?start=132&amp;sa=X&amp;biw=1280&amp;bih=917&amp;tbm=isch&amp;tbnid=DNbQOzCRi25mEM:&amp;imgrefurl=http://www.saxum-biro.hr/default.asp?cms=GGHKKJ&amp;docid=Drz2dDZZL93gTM&amp;imgurl=http://www.saxum-biro.hr/Userfiles/numero_logo.jpg&amp;w=302&amp;h=291&amp;ei=AwaVUvCpBeTNygO_9IH4CA&amp;zoom=1&amp;ved=1t:3588,r:56,s:100,i:172&amp;iact=rc&amp;page=6&amp;tbnh=202&amp;tbnw=210&amp;ndsp=28&amp;tx=123&amp;ty=137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101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02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5918" y="6072206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0099"/>
                </a:solidFill>
                <a:latin typeface="Arial Black" pitchFamily="34" charset="0"/>
              </a:rPr>
              <a:t>Kiki i Silvija u Potrazi za blagom!</a:t>
            </a:r>
            <a:endParaRPr lang="hr-HR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2400" dirty="0" smtClean="0">
                <a:latin typeface="Arial Black" pitchFamily="34" charset="0"/>
              </a:rPr>
              <a:t>Predmetna  nastava</a:t>
            </a:r>
            <a:br>
              <a:rPr lang="hr-HR" sz="2400" dirty="0" smtClean="0">
                <a:latin typeface="Arial Black" pitchFamily="34" charset="0"/>
              </a:rPr>
            </a:br>
            <a:r>
              <a:rPr lang="hr-HR" sz="2400" dirty="0" smtClean="0">
                <a:latin typeface="Arial Black" pitchFamily="34" charset="0"/>
              </a:rPr>
              <a:t>41 sudionik (učenici, roditelji, braća, voditelji)</a:t>
            </a:r>
            <a:endParaRPr lang="hr-HR" sz="2400" dirty="0"/>
          </a:p>
        </p:txBody>
      </p:sp>
      <p:pic>
        <p:nvPicPr>
          <p:cNvPr id="7" name="Content Placeholder 6" descr="P10101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P1010182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14348" y="357166"/>
            <a:ext cx="4059238" cy="3044825"/>
          </a:xfrm>
        </p:spPr>
      </p:pic>
      <p:pic>
        <p:nvPicPr>
          <p:cNvPr id="36" name="Content Placeholder 35" descr="DSC00285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714744" y="3000372"/>
            <a:ext cx="4059237" cy="3044825"/>
          </a:xfrm>
        </p:spPr>
      </p:pic>
      <p:sp>
        <p:nvSpPr>
          <p:cNvPr id="37" name="TextBox 36"/>
          <p:cNvSpPr txBox="1"/>
          <p:nvPr/>
        </p:nvSpPr>
        <p:spPr>
          <a:xfrm>
            <a:off x="642910" y="5000636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 smtClean="0"/>
          </a:p>
          <a:p>
            <a:pPr algn="ctr"/>
            <a:r>
              <a:rPr lang="hr-HR" b="1" dirty="0" smtClean="0"/>
              <a:t>Zajedno i u matematici,</a:t>
            </a:r>
          </a:p>
          <a:p>
            <a:pPr algn="ctr"/>
            <a:r>
              <a:rPr lang="hr-HR" b="1" dirty="0" smtClean="0"/>
              <a:t>braća Mihael i Katja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1010205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214414" y="571480"/>
            <a:ext cx="4059238" cy="3044825"/>
          </a:xfrm>
        </p:spPr>
      </p:pic>
      <p:pic>
        <p:nvPicPr>
          <p:cNvPr id="7" name="Content Placeholder 6" descr="P1010207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786182" y="3214686"/>
            <a:ext cx="4059237" cy="3044825"/>
          </a:xfrm>
        </p:spPr>
      </p:pic>
      <p:sp>
        <p:nvSpPr>
          <p:cNvPr id="8" name="TextBox 7"/>
          <p:cNvSpPr txBox="1"/>
          <p:nvPr/>
        </p:nvSpPr>
        <p:spPr>
          <a:xfrm>
            <a:off x="571472" y="3857628"/>
            <a:ext cx="2320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Matematika je cool!</a:t>
            </a:r>
            <a:endParaRPr lang="hr-HR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43570" y="2214554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/>
              <a:t>Andreas, Jakov,</a:t>
            </a:r>
          </a:p>
          <a:p>
            <a:pPr algn="ctr"/>
            <a:r>
              <a:rPr lang="hr-HR" b="1" dirty="0" smtClean="0"/>
              <a:t> Mateo i Bony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P1010216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4059238" cy="3044825"/>
          </a:xfrm>
        </p:spPr>
      </p:pic>
      <p:pic>
        <p:nvPicPr>
          <p:cNvPr id="18" name="Content Placeholder 17" descr="DSC00292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143372" y="2571744"/>
            <a:ext cx="4059237" cy="3044825"/>
          </a:xfrm>
        </p:spPr>
      </p:pic>
      <p:sp>
        <p:nvSpPr>
          <p:cNvPr id="19" name="TextBox 18"/>
          <p:cNvSpPr txBox="1"/>
          <p:nvPr/>
        </p:nvSpPr>
        <p:spPr>
          <a:xfrm>
            <a:off x="2357422" y="5715016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/>
              <a:t>Nema matematike bez ravnateljice. Petra ne daj se!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00295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28662" y="428604"/>
            <a:ext cx="4059238" cy="3044825"/>
          </a:xfrm>
        </p:spPr>
      </p:pic>
      <p:pic>
        <p:nvPicPr>
          <p:cNvPr id="6" name="Content Placeholder 5" descr="DSC00296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286116" y="3214686"/>
            <a:ext cx="4059237" cy="3044825"/>
          </a:xfrm>
        </p:spPr>
      </p:pic>
      <p:sp>
        <p:nvSpPr>
          <p:cNvPr id="7" name="TextBox 6"/>
          <p:cNvSpPr txBox="1"/>
          <p:nvPr/>
        </p:nvSpPr>
        <p:spPr>
          <a:xfrm>
            <a:off x="5214942" y="714356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Petra i Dario samo naprijed!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00298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42910" y="428604"/>
            <a:ext cx="4059238" cy="3044825"/>
          </a:xfrm>
        </p:spPr>
      </p:pic>
      <p:pic>
        <p:nvPicPr>
          <p:cNvPr id="6" name="Content Placeholder 5" descr="DSC00299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714744" y="2928934"/>
            <a:ext cx="4059237" cy="3044825"/>
          </a:xfrm>
        </p:spPr>
      </p:pic>
      <p:sp>
        <p:nvSpPr>
          <p:cNvPr id="7" name="TextBox 6"/>
          <p:cNvSpPr txBox="1"/>
          <p:nvPr/>
        </p:nvSpPr>
        <p:spPr>
          <a:xfrm>
            <a:off x="5143504" y="785794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/>
              <a:t>Profesorica Jasna ima svih pod kontrolom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00300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857620" y="2714620"/>
            <a:ext cx="4059238" cy="3044825"/>
          </a:xfrm>
        </p:spPr>
      </p:pic>
      <p:pic>
        <p:nvPicPr>
          <p:cNvPr id="6" name="Content Placeholder 5" descr="DSC00302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71472" y="642918"/>
            <a:ext cx="4059237" cy="3044825"/>
          </a:xfrm>
        </p:spPr>
      </p:pic>
      <p:sp>
        <p:nvSpPr>
          <p:cNvPr id="7" name="TextBox 6"/>
          <p:cNvSpPr txBox="1"/>
          <p:nvPr/>
        </p:nvSpPr>
        <p:spPr>
          <a:xfrm>
            <a:off x="3571868" y="6072206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U društvu sestre sve je lakše, Vida i Franka.</a:t>
            </a:r>
            <a:endParaRPr lang="hr-HR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86314" y="785794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/>
              <a:t>S profesoricom Jelenom ide matematika bez problema!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SC00291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14348" y="571480"/>
            <a:ext cx="4059238" cy="3044825"/>
          </a:xfrm>
        </p:spPr>
      </p:pic>
      <p:pic>
        <p:nvPicPr>
          <p:cNvPr id="8" name="Content Placeholder 7" descr="DSC00288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286248" y="3286124"/>
            <a:ext cx="4059237" cy="3044825"/>
          </a:xfrm>
        </p:spPr>
      </p:pic>
      <p:sp>
        <p:nvSpPr>
          <p:cNvPr id="9" name="TextBox 8"/>
          <p:cNvSpPr txBox="1"/>
          <p:nvPr/>
        </p:nvSpPr>
        <p:spPr>
          <a:xfrm>
            <a:off x="571472" y="4357694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/>
              <a:t>Mame su tu da nas podrže! Barbara i Alberta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1010183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00034" y="785794"/>
            <a:ext cx="4059238" cy="3044825"/>
          </a:xfrm>
        </p:spPr>
      </p:pic>
      <p:pic>
        <p:nvPicPr>
          <p:cNvPr id="8" name="Content Placeholder 7" descr="P1010185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929058" y="3000372"/>
            <a:ext cx="4059237" cy="3044825"/>
          </a:xfrm>
        </p:spPr>
      </p:pic>
      <p:sp>
        <p:nvSpPr>
          <p:cNvPr id="5" name="TextBox 4"/>
          <p:cNvSpPr txBox="1"/>
          <p:nvPr/>
        </p:nvSpPr>
        <p:spPr>
          <a:xfrm>
            <a:off x="5000628" y="1142984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/>
              <a:t>A tate?</a:t>
            </a:r>
          </a:p>
          <a:p>
            <a:pPr algn="ctr"/>
            <a:r>
              <a:rPr lang="hr-HR" b="1" dirty="0" smtClean="0"/>
              <a:t>I tate su uvijek uz nas!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sz="2800" dirty="0" smtClean="0"/>
              <a:t/>
            </a:r>
            <a:br>
              <a:rPr lang="hr-HR" sz="2800" dirty="0" smtClean="0"/>
            </a:br>
            <a:r>
              <a:rPr lang="hr-HR" sz="2700" dirty="0" smtClean="0">
                <a:latin typeface="Arial Black" pitchFamily="34" charset="0"/>
              </a:rPr>
              <a:t>Veselimo se matematici večeras i budućoj suradnji, naglasila je ravnateljica Stanka Lončarić u pozdravnom govoru roditeljima i učenicima.</a:t>
            </a:r>
            <a:endParaRPr lang="hr-HR" sz="2700" dirty="0">
              <a:latin typeface="Arial Black" pitchFamily="34" charset="0"/>
            </a:endParaRPr>
          </a:p>
        </p:txBody>
      </p:sp>
      <p:pic>
        <p:nvPicPr>
          <p:cNvPr id="1028" name="Picture 4" descr="C:\Users\Elvira\Desktop\DSC002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9" y="1524000"/>
            <a:ext cx="6096001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4282" y="214290"/>
          <a:ext cx="8715436" cy="6286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7718"/>
                <a:gridCol w="4357718"/>
              </a:tblGrid>
              <a:tr h="3143272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43272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dirty="0" smtClean="0"/>
                    </a:p>
                    <a:p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Explosion 2 15"/>
          <p:cNvSpPr/>
          <p:nvPr/>
        </p:nvSpPr>
        <p:spPr>
          <a:xfrm>
            <a:off x="357158" y="357166"/>
            <a:ext cx="1714512" cy="1357322"/>
          </a:xfrm>
          <a:prstGeom prst="irregularSeal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Explosion 2 17"/>
          <p:cNvSpPr/>
          <p:nvPr/>
        </p:nvSpPr>
        <p:spPr>
          <a:xfrm>
            <a:off x="2428860" y="1785926"/>
            <a:ext cx="1714512" cy="1357322"/>
          </a:xfrm>
          <a:prstGeom prst="irregularSeal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Explosion 2 18"/>
          <p:cNvSpPr/>
          <p:nvPr/>
        </p:nvSpPr>
        <p:spPr>
          <a:xfrm>
            <a:off x="2285984" y="357166"/>
            <a:ext cx="1714512" cy="1357322"/>
          </a:xfrm>
          <a:prstGeom prst="irregularSeal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Explosion 2 19"/>
          <p:cNvSpPr/>
          <p:nvPr/>
        </p:nvSpPr>
        <p:spPr>
          <a:xfrm>
            <a:off x="642910" y="1785926"/>
            <a:ext cx="1714512" cy="1357322"/>
          </a:xfrm>
          <a:prstGeom prst="irregularSeal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Explosion 2 20"/>
          <p:cNvSpPr/>
          <p:nvPr/>
        </p:nvSpPr>
        <p:spPr>
          <a:xfrm>
            <a:off x="6715140" y="1857364"/>
            <a:ext cx="1714512" cy="1357322"/>
          </a:xfrm>
          <a:prstGeom prst="irregularSeal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Explosion 2 21"/>
          <p:cNvSpPr/>
          <p:nvPr/>
        </p:nvSpPr>
        <p:spPr>
          <a:xfrm>
            <a:off x="4643438" y="1785926"/>
            <a:ext cx="1714512" cy="1357322"/>
          </a:xfrm>
          <a:prstGeom prst="irregularSeal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Explosion 2 22"/>
          <p:cNvSpPr/>
          <p:nvPr/>
        </p:nvSpPr>
        <p:spPr>
          <a:xfrm>
            <a:off x="6572264" y="500042"/>
            <a:ext cx="1714512" cy="1357322"/>
          </a:xfrm>
          <a:prstGeom prst="irregularSeal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Explosion 2 23"/>
          <p:cNvSpPr/>
          <p:nvPr/>
        </p:nvSpPr>
        <p:spPr>
          <a:xfrm>
            <a:off x="4714876" y="428604"/>
            <a:ext cx="1714512" cy="1357322"/>
          </a:xfrm>
          <a:prstGeom prst="irregularSeal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Explosion 2 24"/>
          <p:cNvSpPr/>
          <p:nvPr/>
        </p:nvSpPr>
        <p:spPr>
          <a:xfrm>
            <a:off x="2357422" y="4786322"/>
            <a:ext cx="1714512" cy="1357322"/>
          </a:xfrm>
          <a:prstGeom prst="irregularSeal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Explosion 2 25"/>
          <p:cNvSpPr/>
          <p:nvPr/>
        </p:nvSpPr>
        <p:spPr>
          <a:xfrm>
            <a:off x="571472" y="4714884"/>
            <a:ext cx="1714512" cy="1357322"/>
          </a:xfrm>
          <a:prstGeom prst="irregularSeal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Explosion 2 26"/>
          <p:cNvSpPr/>
          <p:nvPr/>
        </p:nvSpPr>
        <p:spPr>
          <a:xfrm>
            <a:off x="2285984" y="3500438"/>
            <a:ext cx="1714512" cy="1357322"/>
          </a:xfrm>
          <a:prstGeom prst="irregularSeal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Explosion 2 27"/>
          <p:cNvSpPr/>
          <p:nvPr/>
        </p:nvSpPr>
        <p:spPr>
          <a:xfrm>
            <a:off x="357158" y="3500438"/>
            <a:ext cx="1714512" cy="1357322"/>
          </a:xfrm>
          <a:prstGeom prst="irregularSeal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9" name="Content Placeholder 33" descr="https://encrypted-tbn0.gstatic.com/images?q=tbn:ANd9GcRceCiJ5MI-b06Km9VQVYyddEUu2feVDp3jOVJsRLjIA4irh4HK">
            <a:hlinkClick r:id="rId2"/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072066" y="3643314"/>
            <a:ext cx="207170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7215206" y="3643314"/>
            <a:ext cx="16430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b="1" dirty="0" smtClean="0">
                <a:latin typeface="Comic Sans MS" pitchFamily="66" charset="0"/>
              </a:rPr>
              <a:t>OŠ Ivanke Trohar Fužine</a:t>
            </a:r>
          </a:p>
          <a:p>
            <a:pPr algn="ctr"/>
            <a:r>
              <a:rPr lang="hr-HR" b="1" dirty="0" smtClean="0">
                <a:latin typeface="Comic Sans MS" pitchFamily="66" charset="0"/>
              </a:rPr>
              <a:t>Večer</a:t>
            </a:r>
            <a:r>
              <a:rPr lang="hr-HR" dirty="0" smtClean="0"/>
              <a:t>  </a:t>
            </a:r>
            <a:r>
              <a:rPr lang="hr-HR" b="1" dirty="0" smtClean="0">
                <a:latin typeface="Comic Sans MS" pitchFamily="66" charset="0"/>
              </a:rPr>
              <a:t>matematike</a:t>
            </a:r>
          </a:p>
          <a:p>
            <a:pPr algn="ctr"/>
            <a:r>
              <a:rPr lang="hr-HR" b="1" dirty="0" smtClean="0">
                <a:latin typeface="Comic Sans MS" pitchFamily="66" charset="0"/>
              </a:rPr>
              <a:t>3.12.2013</a:t>
            </a:r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31" name="TextBox 30"/>
          <p:cNvSpPr txBox="1"/>
          <p:nvPr/>
        </p:nvSpPr>
        <p:spPr>
          <a:xfrm>
            <a:off x="4857752" y="5000636"/>
            <a:ext cx="37147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Ime i prezime:</a:t>
            </a:r>
          </a:p>
          <a:p>
            <a:pPr algn="ctr"/>
            <a:r>
              <a:rPr lang="hr-HR" sz="3200" dirty="0" smtClean="0">
                <a:latin typeface="Comic Sans MS" pitchFamily="66" charset="0"/>
              </a:rPr>
              <a:t>Lana Kauzlarić</a:t>
            </a:r>
            <a:endParaRPr lang="hr-HR" sz="3200" dirty="0">
              <a:latin typeface="Comic Sans MS" pitchFamily="66" charset="0"/>
            </a:endParaRPr>
          </a:p>
          <a:p>
            <a:r>
              <a:rPr lang="hr-HR" dirty="0" smtClean="0"/>
              <a:t>Razred : </a:t>
            </a:r>
            <a:r>
              <a:rPr lang="hr-HR" b="1" dirty="0" smtClean="0"/>
              <a:t>          </a:t>
            </a:r>
            <a:r>
              <a:rPr lang="hr-HR" b="1" dirty="0" smtClean="0">
                <a:latin typeface="Comic Sans MS" pitchFamily="66" charset="0"/>
              </a:rPr>
              <a:t> prvi </a:t>
            </a:r>
            <a:endParaRPr lang="hr-HR" b="1" dirty="0">
              <a:latin typeface="Comic Sans MS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7158" y="6488668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Arial Black" pitchFamily="34" charset="0"/>
              </a:rPr>
              <a:t>Matematička putovnica</a:t>
            </a:r>
            <a:endParaRPr lang="hr-HR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Ii                                  </a:t>
            </a:r>
            <a:r>
              <a:rPr lang="hr-HR" sz="3600" b="1" dirty="0" smtClean="0"/>
              <a:t>Iz knjige utisaka</a:t>
            </a:r>
            <a:endParaRPr lang="hr-HR" sz="3600" b="1" dirty="0"/>
          </a:p>
        </p:txBody>
      </p:sp>
      <p:pic>
        <p:nvPicPr>
          <p:cNvPr id="6" name="Content Placeholder 5" descr="DSC003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-547718" y="1119166"/>
            <a:ext cx="6096001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33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048000" y="1357313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3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Elvira\Desktop\DSC00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034673" y="-767973"/>
            <a:ext cx="11214933" cy="846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lvira\Desktop\DSC00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9975" y="-803275"/>
            <a:ext cx="11285538" cy="846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4643446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Arial Black" pitchFamily="34" charset="0"/>
              </a:rPr>
              <a:t>OŠ Ivanke Trohar Fužine</a:t>
            </a:r>
          </a:p>
          <a:p>
            <a:r>
              <a:rPr lang="hr-HR" dirty="0" smtClean="0">
                <a:latin typeface="Arial Black" pitchFamily="34" charset="0"/>
              </a:rPr>
              <a:t>Večer  matematike, 3.12.2013.</a:t>
            </a:r>
          </a:p>
          <a:p>
            <a:r>
              <a:rPr lang="hr-HR" dirty="0" smtClean="0">
                <a:latin typeface="Arial Black" pitchFamily="34" charset="0"/>
              </a:rPr>
              <a:t>Prezentaciju izradila: učiteljica  Elvira Burić</a:t>
            </a:r>
          </a:p>
          <a:p>
            <a:endParaRPr lang="hr-H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428604"/>
            <a:ext cx="6096000" cy="414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-576263" y="766763"/>
            <a:ext cx="6762751" cy="6486525"/>
          </a:xfrm>
          <a:prstGeom prst="flowChartConnector">
            <a:avLst/>
          </a:prstGeom>
          <a:noFill/>
          <a:ln w="57150">
            <a:solidFill>
              <a:srgbClr val="0D0D0D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2D050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hr-HR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33500" b="0" i="0" u="none" strike="noStrike" cap="none" normalizeH="0" baseline="0" smtClean="0">
                <a:ln>
                  <a:noFill/>
                </a:ln>
                <a:solidFill>
                  <a:srgbClr val="E34963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10</a:t>
            </a: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dirty="0" smtClean="0">
                <a:latin typeface="Arial Black" pitchFamily="34" charset="0"/>
              </a:rPr>
              <a:t>Razredna nastava</a:t>
            </a:r>
            <a:br>
              <a:rPr lang="hr-HR" sz="3600" dirty="0" smtClean="0">
                <a:latin typeface="Arial Black" pitchFamily="34" charset="0"/>
              </a:rPr>
            </a:br>
            <a:r>
              <a:rPr lang="hr-HR" sz="2000" dirty="0" smtClean="0">
                <a:latin typeface="Arial Black" pitchFamily="34" charset="0"/>
              </a:rPr>
              <a:t>44 sudionika ( učenici, roditelji, bake, voditelji)</a:t>
            </a:r>
            <a:endParaRPr lang="hr-HR" sz="2000" dirty="0">
              <a:latin typeface="Arial Black" pitchFamily="34" charset="0"/>
            </a:endParaRPr>
          </a:p>
        </p:txBody>
      </p:sp>
      <p:pic>
        <p:nvPicPr>
          <p:cNvPr id="1026" name="Picture 2" descr="C:\Users\Elvira\Desktop\2013_2014\Foto-Večer matematike_3.12.2013\DSC002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1928802"/>
            <a:ext cx="3732415" cy="2776451"/>
          </a:xfrm>
          <a:prstGeom prst="rect">
            <a:avLst/>
          </a:prstGeom>
          <a:noFill/>
        </p:spPr>
      </p:pic>
      <p:pic>
        <p:nvPicPr>
          <p:cNvPr id="1027" name="Picture 3" descr="C:\Users\Elvira\Desktop\2013_2014\Foto-Večer matematike_3.12.2013\DSC002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14810" y="2786058"/>
            <a:ext cx="4039985" cy="3029989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0" y="1400175"/>
            <a:ext cx="4040188" cy="762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r-HR" sz="2800" dirty="0" smtClean="0">
                <a:solidFill>
                  <a:schemeClr val="tx1"/>
                </a:solidFill>
                <a:latin typeface="Arial Black" pitchFamily="34" charset="0"/>
              </a:rPr>
              <a:t>1. razred</a:t>
            </a:r>
            <a:endParaRPr lang="hr-HR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4929198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Luka, Leon i Leonova  mama</a:t>
            </a:r>
            <a:endParaRPr lang="hr-HR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57620" y="6000768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Lana, Dora, Gabrijela, Lana, baka i mame 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12192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latin typeface="Arial Black" pitchFamily="34" charset="0"/>
              </a:rPr>
              <a:t>1. razred</a:t>
            </a:r>
            <a:endParaRPr lang="hr-HR" sz="3200" dirty="0">
              <a:latin typeface="Arial Black" pitchFamily="34" charset="0"/>
            </a:endParaRPr>
          </a:p>
        </p:txBody>
      </p:sp>
      <p:pic>
        <p:nvPicPr>
          <p:cNvPr id="10" name="Content Placeholder 9" descr="DSC00269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42910" y="2357430"/>
            <a:ext cx="4040188" cy="3028950"/>
          </a:xfrm>
        </p:spPr>
      </p:pic>
      <p:pic>
        <p:nvPicPr>
          <p:cNvPr id="11" name="Content Placeholder 10" descr="DSC00268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429124" y="714356"/>
            <a:ext cx="4040187" cy="3030538"/>
          </a:xfrm>
        </p:spPr>
      </p:pic>
      <p:sp>
        <p:nvSpPr>
          <p:cNvPr id="5" name="TextBox 4"/>
          <p:cNvSpPr txBox="1"/>
          <p:nvPr/>
        </p:nvSpPr>
        <p:spPr>
          <a:xfrm>
            <a:off x="642910" y="5643578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latin typeface="Arial Black" pitchFamily="34" charset="0"/>
              </a:rPr>
              <a:t>Savanah  i  mama igraju Crnu Nulu.</a:t>
            </a:r>
            <a:endParaRPr lang="hr-HR" b="1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3438" y="4000504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latin typeface="Arial Black" pitchFamily="34" charset="0"/>
              </a:rPr>
              <a:t>Chiara s tatom igra Memory.</a:t>
            </a:r>
            <a:endParaRPr lang="hr-HR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3" descr="DSC003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2643182"/>
            <a:ext cx="4059238" cy="3044428"/>
          </a:xfrm>
          <a:prstGeom prst="rect">
            <a:avLst/>
          </a:prstGeom>
        </p:spPr>
      </p:pic>
      <p:pic>
        <p:nvPicPr>
          <p:cNvPr id="3" name="Content Placeholder 25" descr="DSC00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500042"/>
            <a:ext cx="4059238" cy="30444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000504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latin typeface="Arial Black" pitchFamily="34" charset="0"/>
              </a:rPr>
              <a:t>Ravnateljica  škole </a:t>
            </a:r>
          </a:p>
          <a:p>
            <a:pPr algn="ctr"/>
            <a:r>
              <a:rPr lang="hr-HR" b="1" dirty="0" smtClean="0">
                <a:latin typeface="Arial Black" pitchFamily="34" charset="0"/>
              </a:rPr>
              <a:t> u  igri s prvašicom .</a:t>
            </a:r>
            <a:endParaRPr lang="hr-HR" b="1" dirty="0"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1934" y="5857892"/>
            <a:ext cx="47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Arial Black" pitchFamily="34" charset="0"/>
              </a:rPr>
              <a:t>Opa, prvašice su već u 4. razredu s učiteljicom Mirjanom!</a:t>
            </a:r>
            <a:endParaRPr lang="hr-HR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9" descr="DSC003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2287786"/>
            <a:ext cx="4059238" cy="3044428"/>
          </a:xfrm>
          <a:prstGeom prst="rect">
            <a:avLst/>
          </a:prstGeom>
        </p:spPr>
      </p:pic>
      <p:pic>
        <p:nvPicPr>
          <p:cNvPr id="4" name="Content Placeholder 35" descr="DSC003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28604"/>
            <a:ext cx="4059238" cy="3044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3929066"/>
            <a:ext cx="4000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latin typeface="Arial Black" pitchFamily="34" charset="0"/>
              </a:rPr>
              <a:t>Ispred učionice 1. razreda igra se Skakavac u zemlji brojeva.</a:t>
            </a:r>
            <a:endParaRPr lang="hr-HR" b="1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0496" y="564357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latin typeface="Arial Black" pitchFamily="34" charset="0"/>
              </a:rPr>
              <a:t>A u učionici 1. razreda igra se igra...</a:t>
            </a:r>
            <a:endParaRPr lang="hr-HR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SC00278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00034" y="571480"/>
            <a:ext cx="4040188" cy="3028950"/>
          </a:xfrm>
        </p:spPr>
      </p:pic>
      <p:pic>
        <p:nvPicPr>
          <p:cNvPr id="10" name="Content Placeholder 9" descr="DSC00280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143372" y="2928934"/>
            <a:ext cx="4040187" cy="3028950"/>
          </a:xfrm>
        </p:spPr>
      </p:pic>
      <p:sp>
        <p:nvSpPr>
          <p:cNvPr id="16" name="TextBox 15"/>
          <p:cNvSpPr txBox="1"/>
          <p:nvPr/>
        </p:nvSpPr>
        <p:spPr>
          <a:xfrm>
            <a:off x="4643438" y="571480"/>
            <a:ext cx="4000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>
                <a:latin typeface="Arial Black" pitchFamily="34" charset="0"/>
              </a:rPr>
              <a:t>2. i 3. razred</a:t>
            </a:r>
            <a:endParaRPr lang="hr-HR" sz="3200" dirty="0"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1428736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hr-HR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7158" y="3643314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latin typeface="Arial Black" pitchFamily="34" charset="0"/>
              </a:rPr>
              <a:t>Dominik  i Niko  </a:t>
            </a:r>
          </a:p>
          <a:p>
            <a:r>
              <a:rPr lang="hr-HR" b="1" dirty="0" smtClean="0">
                <a:latin typeface="Arial Black" pitchFamily="34" charset="0"/>
              </a:rPr>
              <a:t>s mamama.</a:t>
            </a:r>
            <a:endParaRPr lang="hr-HR" b="1" dirty="0"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7488" y="6072206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Arial Black" pitchFamily="34" charset="0"/>
              </a:rPr>
              <a:t>Lara i učiteljica Jadranka.</a:t>
            </a:r>
            <a:endParaRPr lang="hr-HR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9" descr="DSC002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2287786"/>
            <a:ext cx="4059238" cy="3044428"/>
          </a:xfrm>
          <a:prstGeom prst="rect">
            <a:avLst/>
          </a:prstGeom>
        </p:spPr>
      </p:pic>
      <p:pic>
        <p:nvPicPr>
          <p:cNvPr id="3" name="Content Placeholder 11" descr="DSC002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714356"/>
            <a:ext cx="4059238" cy="30444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5507479"/>
            <a:ext cx="82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>
                <a:latin typeface="Arial Black" pitchFamily="34" charset="0"/>
              </a:rPr>
              <a:t>Antonija i Mia sa svojim zadovoljnim mamama.</a:t>
            </a:r>
            <a:endParaRPr lang="hr-HR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SC00271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500562" y="2500306"/>
            <a:ext cx="4040187" cy="3028950"/>
          </a:xfrm>
        </p:spPr>
      </p:pic>
      <p:sp>
        <p:nvSpPr>
          <p:cNvPr id="5" name="TextBox 4"/>
          <p:cNvSpPr txBox="1"/>
          <p:nvPr/>
        </p:nvSpPr>
        <p:spPr>
          <a:xfrm>
            <a:off x="428596" y="642918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>
                <a:latin typeface="Arial Black" pitchFamily="34" charset="0"/>
              </a:rPr>
              <a:t>4.razred</a:t>
            </a:r>
            <a:endParaRPr lang="hr-HR" sz="3200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4942" y="2143116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Arial Black" pitchFamily="34" charset="0"/>
              </a:rPr>
              <a:t>Tko je brži Fran ili mama? </a:t>
            </a:r>
            <a:endParaRPr lang="hr-HR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4714884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latin typeface="Arial Black" pitchFamily="34" charset="0"/>
              </a:rPr>
              <a:t>Borna i Nika </a:t>
            </a:r>
          </a:p>
          <a:p>
            <a:pPr algn="ctr"/>
            <a:r>
              <a:rPr lang="hr-HR" b="1" dirty="0" smtClean="0">
                <a:latin typeface="Arial Black" pitchFamily="34" charset="0"/>
              </a:rPr>
              <a:t>u nadmetanju s mamama.</a:t>
            </a:r>
            <a:endParaRPr lang="hr-HR" b="1" dirty="0">
              <a:latin typeface="Arial Black" pitchFamily="34" charset="0"/>
            </a:endParaRPr>
          </a:p>
        </p:txBody>
      </p:sp>
      <p:pic>
        <p:nvPicPr>
          <p:cNvPr id="12" name="Content Placeholder 4" descr="DSC002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500174"/>
            <a:ext cx="4059238" cy="3044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213</TotalTime>
  <Words>254</Words>
  <Application>Microsoft Office PowerPoint</Application>
  <PresentationFormat>On-screen Show (4:3)</PresentationFormat>
  <Paragraphs>52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Paper</vt:lpstr>
      <vt:lpstr>Slide 1</vt:lpstr>
      <vt:lpstr> Veselimo se matematici večeras i budućoj suradnji, naglasila je ravnateljica Stanka Lončarić u pozdravnom govoru roditeljima i učenicima.</vt:lpstr>
      <vt:lpstr>Razredna nastava 44 sudionika ( učenici, roditelji, bake, voditelji)</vt:lpstr>
      <vt:lpstr>1. razred</vt:lpstr>
      <vt:lpstr>Slide 5</vt:lpstr>
      <vt:lpstr>Slide 6</vt:lpstr>
      <vt:lpstr>Slide 7</vt:lpstr>
      <vt:lpstr>Slide 8</vt:lpstr>
      <vt:lpstr>Slide 9</vt:lpstr>
      <vt:lpstr>Slide 10</vt:lpstr>
      <vt:lpstr>Predmetna  nastava 41 sudionik (učenici, roditelji, braća, voditelji)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Ii                                  Iz knjige utisaka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OŠ Ivanke Trohar Fužine</dc:title>
  <dc:creator>Elvira</dc:creator>
  <cp:lastModifiedBy>Elvira</cp:lastModifiedBy>
  <cp:revision>25</cp:revision>
  <dcterms:created xsi:type="dcterms:W3CDTF">2013-12-06T14:45:32Z</dcterms:created>
  <dcterms:modified xsi:type="dcterms:W3CDTF">2013-12-08T18:08:42Z</dcterms:modified>
</cp:coreProperties>
</file>