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7" r:id="rId2"/>
    <p:sldId id="274" r:id="rId3"/>
    <p:sldId id="258" r:id="rId4"/>
    <p:sldId id="263" r:id="rId5"/>
    <p:sldId id="270" r:id="rId6"/>
    <p:sldId id="271" r:id="rId7"/>
    <p:sldId id="264" r:id="rId8"/>
    <p:sldId id="269" r:id="rId9"/>
    <p:sldId id="265" r:id="rId10"/>
    <p:sldId id="273" r:id="rId11"/>
    <p:sldId id="272" r:id="rId12"/>
    <p:sldId id="276" r:id="rId13"/>
    <p:sldId id="261" r:id="rId14"/>
    <p:sldId id="279" r:id="rId15"/>
    <p:sldId id="275" r:id="rId16"/>
    <p:sldId id="278" r:id="rId17"/>
    <p:sldId id="262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938B-F77B-4723-B3F8-651145D269FF}" type="datetimeFigureOut">
              <a:rPr lang="sr-Latn-CS" smtClean="0"/>
              <a:pPr/>
              <a:t>8.12.2013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22D220-10E5-4672-A69D-5BE4619A639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938B-F77B-4723-B3F8-651145D269FF}" type="datetimeFigureOut">
              <a:rPr lang="sr-Latn-CS" smtClean="0"/>
              <a:pPr/>
              <a:t>8.12.2013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D220-10E5-4672-A69D-5BE4619A63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938B-F77B-4723-B3F8-651145D269FF}" type="datetimeFigureOut">
              <a:rPr lang="sr-Latn-CS" smtClean="0"/>
              <a:pPr/>
              <a:t>8.12.2013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D220-10E5-4672-A69D-5BE4619A63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33938B-F77B-4723-B3F8-651145D269FF}" type="datetimeFigureOut">
              <a:rPr lang="sr-Latn-CS" smtClean="0"/>
              <a:pPr/>
              <a:t>8.12.2013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122D220-10E5-4672-A69D-5BE4619A639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938B-F77B-4723-B3F8-651145D269FF}" type="datetimeFigureOut">
              <a:rPr lang="sr-Latn-CS" smtClean="0"/>
              <a:pPr/>
              <a:t>8.12.2013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D220-10E5-4672-A69D-5BE4619A639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938B-F77B-4723-B3F8-651145D269FF}" type="datetimeFigureOut">
              <a:rPr lang="sr-Latn-CS" smtClean="0"/>
              <a:pPr/>
              <a:t>8.12.2013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D220-10E5-4672-A69D-5BE4619A639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D220-10E5-4672-A69D-5BE4619A639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938B-F77B-4723-B3F8-651145D269FF}" type="datetimeFigureOut">
              <a:rPr lang="sr-Latn-CS" smtClean="0"/>
              <a:pPr/>
              <a:t>8.12.2013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938B-F77B-4723-B3F8-651145D269FF}" type="datetimeFigureOut">
              <a:rPr lang="sr-Latn-CS" smtClean="0"/>
              <a:pPr/>
              <a:t>8.12.2013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D220-10E5-4672-A69D-5BE4619A639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938B-F77B-4723-B3F8-651145D269FF}" type="datetimeFigureOut">
              <a:rPr lang="sr-Latn-CS" smtClean="0"/>
              <a:pPr/>
              <a:t>8.12.2013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D220-10E5-4672-A69D-5BE4619A63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33938B-F77B-4723-B3F8-651145D269FF}" type="datetimeFigureOut">
              <a:rPr lang="sr-Latn-CS" smtClean="0"/>
              <a:pPr/>
              <a:t>8.12.2013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22D220-10E5-4672-A69D-5BE4619A639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938B-F77B-4723-B3F8-651145D269FF}" type="datetimeFigureOut">
              <a:rPr lang="sr-Latn-CS" smtClean="0"/>
              <a:pPr/>
              <a:t>8.12.2013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22D220-10E5-4672-A69D-5BE4619A639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033938B-F77B-4723-B3F8-651145D269FF}" type="datetimeFigureOut">
              <a:rPr lang="sr-Latn-CS" smtClean="0"/>
              <a:pPr/>
              <a:t>8.12.2013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122D220-10E5-4672-A69D-5BE4619A639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hr/imgres?start=132&amp;sa=X&amp;biw=1280&amp;bih=917&amp;tbm=isch&amp;tbnid=DNbQOzCRi25mEM:&amp;imgrefurl=http://www.saxum-biro.hr/default.asp?cms=GGHKKJ&amp;docid=Drz2dDZZL93gTM&amp;imgurl=http://www.saxum-biro.hr/Userfiles/numero_logo.jpg&amp;w=302&amp;h=291&amp;ei=AwaVUvCpBeTNygO_9IH4CA&amp;zoom=1&amp;ved=1t:3588,r:56,s:100,i:172&amp;iact=rc&amp;page=6&amp;tbnh=202&amp;tbnw=210&amp;ndsp=28&amp;tx=123&amp;ty=137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10101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2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5918" y="6072206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0099"/>
                </a:solidFill>
                <a:latin typeface="Arial Black" pitchFamily="34" charset="0"/>
              </a:rPr>
              <a:t>Kiki i Silvija u Potrazi za blagom!</a:t>
            </a:r>
            <a:endParaRPr lang="hr-HR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4282" y="214290"/>
          <a:ext cx="8715436" cy="628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3143272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3272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dirty="0" smtClean="0"/>
                    </a:p>
                    <a:p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Explosion 2 15"/>
          <p:cNvSpPr/>
          <p:nvPr/>
        </p:nvSpPr>
        <p:spPr>
          <a:xfrm>
            <a:off x="357158" y="357166"/>
            <a:ext cx="1714512" cy="13573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Explosion 2 17"/>
          <p:cNvSpPr/>
          <p:nvPr/>
        </p:nvSpPr>
        <p:spPr>
          <a:xfrm>
            <a:off x="2428860" y="1785926"/>
            <a:ext cx="1714512" cy="13573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Explosion 2 18"/>
          <p:cNvSpPr/>
          <p:nvPr/>
        </p:nvSpPr>
        <p:spPr>
          <a:xfrm>
            <a:off x="2285984" y="357166"/>
            <a:ext cx="1714512" cy="13573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Explosion 2 19"/>
          <p:cNvSpPr/>
          <p:nvPr/>
        </p:nvSpPr>
        <p:spPr>
          <a:xfrm>
            <a:off x="642910" y="1785926"/>
            <a:ext cx="1714512" cy="13573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Explosion 2 20"/>
          <p:cNvSpPr/>
          <p:nvPr/>
        </p:nvSpPr>
        <p:spPr>
          <a:xfrm>
            <a:off x="6715140" y="1857364"/>
            <a:ext cx="1714512" cy="13573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Explosion 2 21"/>
          <p:cNvSpPr/>
          <p:nvPr/>
        </p:nvSpPr>
        <p:spPr>
          <a:xfrm>
            <a:off x="4643438" y="1785926"/>
            <a:ext cx="1714512" cy="13573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Explosion 2 22"/>
          <p:cNvSpPr/>
          <p:nvPr/>
        </p:nvSpPr>
        <p:spPr>
          <a:xfrm>
            <a:off x="6572264" y="500042"/>
            <a:ext cx="1714512" cy="13573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Explosion 2 23"/>
          <p:cNvSpPr/>
          <p:nvPr/>
        </p:nvSpPr>
        <p:spPr>
          <a:xfrm>
            <a:off x="4714876" y="428604"/>
            <a:ext cx="1714512" cy="13573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Explosion 2 24"/>
          <p:cNvSpPr/>
          <p:nvPr/>
        </p:nvSpPr>
        <p:spPr>
          <a:xfrm>
            <a:off x="2357422" y="4786322"/>
            <a:ext cx="1714512" cy="13573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Explosion 2 25"/>
          <p:cNvSpPr/>
          <p:nvPr/>
        </p:nvSpPr>
        <p:spPr>
          <a:xfrm>
            <a:off x="571472" y="4714884"/>
            <a:ext cx="1714512" cy="13573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Explosion 2 26"/>
          <p:cNvSpPr/>
          <p:nvPr/>
        </p:nvSpPr>
        <p:spPr>
          <a:xfrm>
            <a:off x="2285984" y="3500438"/>
            <a:ext cx="1714512" cy="13573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Explosion 2 27"/>
          <p:cNvSpPr/>
          <p:nvPr/>
        </p:nvSpPr>
        <p:spPr>
          <a:xfrm>
            <a:off x="357158" y="3500438"/>
            <a:ext cx="1714512" cy="1357322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9" name="Content Placeholder 33" descr="https://encrypted-tbn0.gstatic.com/images?q=tbn:ANd9GcRceCiJ5MI-b06Km9VQVYyddEUu2feVDp3jOVJsRLjIA4irh4HK">
            <a:hlinkClick r:id="rId2"/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72066" y="3643314"/>
            <a:ext cx="207170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7215206" y="3643314"/>
            <a:ext cx="16430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b="1" dirty="0" smtClean="0">
                <a:latin typeface="Comic Sans MS" pitchFamily="66" charset="0"/>
              </a:rPr>
              <a:t>OŠ Ivanke Trohar Fužine</a:t>
            </a:r>
          </a:p>
          <a:p>
            <a:pPr algn="ctr"/>
            <a:r>
              <a:rPr lang="hr-HR" b="1" dirty="0" smtClean="0">
                <a:latin typeface="Comic Sans MS" pitchFamily="66" charset="0"/>
              </a:rPr>
              <a:t>Večer</a:t>
            </a:r>
            <a:r>
              <a:rPr lang="hr-HR" dirty="0" smtClean="0"/>
              <a:t>  </a:t>
            </a:r>
            <a:r>
              <a:rPr lang="hr-HR" b="1" dirty="0" smtClean="0">
                <a:latin typeface="Comic Sans MS" pitchFamily="66" charset="0"/>
              </a:rPr>
              <a:t>matematike</a:t>
            </a:r>
          </a:p>
          <a:p>
            <a:pPr algn="ctr"/>
            <a:r>
              <a:rPr lang="hr-HR" b="1" dirty="0" smtClean="0">
                <a:latin typeface="Comic Sans MS" pitchFamily="66" charset="0"/>
              </a:rPr>
              <a:t>3.12.2013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31" name="TextBox 30"/>
          <p:cNvSpPr txBox="1"/>
          <p:nvPr/>
        </p:nvSpPr>
        <p:spPr>
          <a:xfrm>
            <a:off x="4857752" y="5000636"/>
            <a:ext cx="37147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Ime i prezime:</a:t>
            </a:r>
          </a:p>
          <a:p>
            <a:pPr algn="ctr"/>
            <a:r>
              <a:rPr lang="hr-HR" sz="3200" dirty="0" smtClean="0">
                <a:latin typeface="Comic Sans MS" pitchFamily="66" charset="0"/>
              </a:rPr>
              <a:t>Lana Kauzlarić</a:t>
            </a:r>
            <a:endParaRPr lang="hr-HR" sz="3200" dirty="0">
              <a:latin typeface="Comic Sans MS" pitchFamily="66" charset="0"/>
            </a:endParaRPr>
          </a:p>
          <a:p>
            <a:r>
              <a:rPr lang="hr-HR" dirty="0" smtClean="0"/>
              <a:t>Razred : </a:t>
            </a:r>
            <a:r>
              <a:rPr lang="hr-HR" b="1" dirty="0" smtClean="0"/>
              <a:t>          </a:t>
            </a:r>
            <a:r>
              <a:rPr lang="hr-HR" b="1" dirty="0" smtClean="0">
                <a:latin typeface="Comic Sans MS" pitchFamily="66" charset="0"/>
              </a:rPr>
              <a:t> prvi </a:t>
            </a:r>
            <a:endParaRPr lang="hr-HR" b="1" dirty="0"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7158" y="6488668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Arial Black" pitchFamily="34" charset="0"/>
              </a:rPr>
              <a:t>Matematička putovnica</a:t>
            </a:r>
            <a:endParaRPr lang="hr-HR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Ii                                  </a:t>
            </a:r>
            <a:r>
              <a:rPr lang="hr-HR" sz="3600" b="1" dirty="0" smtClean="0"/>
              <a:t>Iz knjige utisaka</a:t>
            </a:r>
            <a:endParaRPr lang="hr-HR" sz="3600" b="1" dirty="0"/>
          </a:p>
        </p:txBody>
      </p:sp>
      <p:pic>
        <p:nvPicPr>
          <p:cNvPr id="6" name="Content Placeholder 5" descr="DSC003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547718" y="1119166"/>
            <a:ext cx="6096001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033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357313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3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lvira\Desktop\DSC00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034673" y="-767973"/>
            <a:ext cx="11214933" cy="846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vira\Desktop\DSC00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9975" y="-803275"/>
            <a:ext cx="11285538" cy="846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4643446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Arial Black" pitchFamily="34" charset="0"/>
              </a:rPr>
              <a:t>OŠ Ivanke Trohar Fužine</a:t>
            </a:r>
          </a:p>
          <a:p>
            <a:r>
              <a:rPr lang="hr-HR" dirty="0" smtClean="0">
                <a:latin typeface="Arial Black" pitchFamily="34" charset="0"/>
              </a:rPr>
              <a:t>Večer  matematike, 3.12.2013.</a:t>
            </a:r>
          </a:p>
          <a:p>
            <a:r>
              <a:rPr lang="hr-HR" dirty="0" smtClean="0">
                <a:latin typeface="Arial Black" pitchFamily="34" charset="0"/>
              </a:rPr>
              <a:t>Prezentaciju </a:t>
            </a:r>
            <a:r>
              <a:rPr lang="hr-HR" dirty="0" smtClean="0">
                <a:latin typeface="Arial Black" pitchFamily="34" charset="0"/>
              </a:rPr>
              <a:t>izradila: učiteljica  </a:t>
            </a:r>
            <a:r>
              <a:rPr lang="hr-HR" dirty="0" smtClean="0">
                <a:latin typeface="Arial Black" pitchFamily="34" charset="0"/>
              </a:rPr>
              <a:t>Elvira Burić</a:t>
            </a:r>
          </a:p>
          <a:p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28604"/>
            <a:ext cx="6096000" cy="414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-576263" y="766763"/>
            <a:ext cx="6762751" cy="6486525"/>
          </a:xfrm>
          <a:prstGeom prst="flowChartConnector">
            <a:avLst/>
          </a:prstGeom>
          <a:noFill/>
          <a:ln w="57150">
            <a:solidFill>
              <a:srgbClr val="0D0D0D"/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2D05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hr-H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3500" b="0" i="0" u="none" strike="noStrike" cap="none" normalizeH="0" baseline="0" smtClean="0">
                <a:ln>
                  <a:noFill/>
                </a:ln>
                <a:solidFill>
                  <a:srgbClr val="E34963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10</a:t>
            </a: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700" dirty="0" smtClean="0">
                <a:latin typeface="Arial Black" pitchFamily="34" charset="0"/>
              </a:rPr>
              <a:t>Veselimo se matematici večeras i budućoj suradnji, naglasila je ravnateljica Stanka Lončarić u pozdravnom govoru roditeljima i učenicima.</a:t>
            </a:r>
            <a:endParaRPr lang="hr-HR" sz="2700" dirty="0">
              <a:latin typeface="Arial Black" pitchFamily="34" charset="0"/>
            </a:endParaRPr>
          </a:p>
        </p:txBody>
      </p:sp>
      <p:pic>
        <p:nvPicPr>
          <p:cNvPr id="1028" name="Picture 4" descr="C:\Users\Elvira\Desktop\DSC002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9" y="1524000"/>
            <a:ext cx="609600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600" dirty="0" smtClean="0">
                <a:latin typeface="Arial Black" pitchFamily="34" charset="0"/>
              </a:rPr>
              <a:t>Razredna nastava</a:t>
            </a:r>
            <a:br>
              <a:rPr lang="hr-HR" sz="3600" dirty="0" smtClean="0">
                <a:latin typeface="Arial Black" pitchFamily="34" charset="0"/>
              </a:rPr>
            </a:br>
            <a:r>
              <a:rPr lang="hr-HR" sz="2000" dirty="0" smtClean="0">
                <a:latin typeface="Arial Black" pitchFamily="34" charset="0"/>
              </a:rPr>
              <a:t>44</a:t>
            </a:r>
            <a:r>
              <a:rPr lang="hr-HR" sz="2000" dirty="0" smtClean="0">
                <a:latin typeface="Arial Black" pitchFamily="34" charset="0"/>
              </a:rPr>
              <a:t> sudionika ( učenici, roditelji, bake, voditelji)</a:t>
            </a:r>
            <a:endParaRPr lang="hr-HR" sz="2000" dirty="0">
              <a:latin typeface="Arial Black" pitchFamily="34" charset="0"/>
            </a:endParaRPr>
          </a:p>
        </p:txBody>
      </p:sp>
      <p:pic>
        <p:nvPicPr>
          <p:cNvPr id="1026" name="Picture 2" descr="C:\Users\Elvira\Desktop\2013_2014\Foto-Večer matematike_3.12.2013\DSC002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928802"/>
            <a:ext cx="3732415" cy="2776451"/>
          </a:xfrm>
          <a:prstGeom prst="rect">
            <a:avLst/>
          </a:prstGeom>
          <a:noFill/>
        </p:spPr>
      </p:pic>
      <p:pic>
        <p:nvPicPr>
          <p:cNvPr id="1027" name="Picture 3" descr="C:\Users\Elvira\Desktop\2013_2014\Foto-Večer matematike_3.12.2013\DSC002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14810" y="2786058"/>
            <a:ext cx="4039985" cy="3029989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1400175"/>
            <a:ext cx="4040188" cy="76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2800" dirty="0" smtClean="0">
                <a:solidFill>
                  <a:schemeClr val="tx1"/>
                </a:solidFill>
                <a:latin typeface="Arial Black" pitchFamily="34" charset="0"/>
              </a:rPr>
              <a:t>1. razred</a:t>
            </a:r>
            <a:endParaRPr lang="hr-HR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492919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Luka, Leon i Leonova  mama</a:t>
            </a:r>
            <a:endParaRPr lang="hr-H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57620" y="6000768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Lana, Dora, Gabrijela, Lana, baka i mame 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Arial Black" pitchFamily="34" charset="0"/>
              </a:rPr>
              <a:t>1. razred</a:t>
            </a:r>
            <a:endParaRPr lang="hr-HR" sz="3200" dirty="0">
              <a:latin typeface="Arial Black" pitchFamily="34" charset="0"/>
            </a:endParaRPr>
          </a:p>
        </p:txBody>
      </p:sp>
      <p:pic>
        <p:nvPicPr>
          <p:cNvPr id="10" name="Content Placeholder 9" descr="DSC00269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42910" y="2357430"/>
            <a:ext cx="4040188" cy="3028950"/>
          </a:xfrm>
        </p:spPr>
      </p:pic>
      <p:pic>
        <p:nvPicPr>
          <p:cNvPr id="11" name="Content Placeholder 10" descr="DSC00268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429124" y="714356"/>
            <a:ext cx="4040187" cy="3030538"/>
          </a:xfrm>
        </p:spPr>
      </p:pic>
      <p:sp>
        <p:nvSpPr>
          <p:cNvPr id="5" name="TextBox 4"/>
          <p:cNvSpPr txBox="1"/>
          <p:nvPr/>
        </p:nvSpPr>
        <p:spPr>
          <a:xfrm>
            <a:off x="642910" y="5643578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Arial Black" pitchFamily="34" charset="0"/>
              </a:rPr>
              <a:t>Savanah  i  mama igraju </a:t>
            </a:r>
            <a:r>
              <a:rPr lang="hr-HR" b="1" dirty="0" smtClean="0">
                <a:latin typeface="Arial Black" pitchFamily="34" charset="0"/>
              </a:rPr>
              <a:t>Crnu Nulu.</a:t>
            </a:r>
            <a:endParaRPr lang="hr-HR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4000504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Arial Black" pitchFamily="34" charset="0"/>
              </a:rPr>
              <a:t>Chiara </a:t>
            </a:r>
            <a:r>
              <a:rPr lang="hr-HR" b="1" dirty="0" smtClean="0">
                <a:latin typeface="Arial Black" pitchFamily="34" charset="0"/>
              </a:rPr>
              <a:t>s tatom igra </a:t>
            </a:r>
            <a:r>
              <a:rPr lang="hr-HR" b="1" dirty="0" smtClean="0">
                <a:latin typeface="Arial Black" pitchFamily="34" charset="0"/>
              </a:rPr>
              <a:t>Memory.</a:t>
            </a:r>
            <a:endParaRPr lang="hr-HR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3" descr="DSC003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2643182"/>
            <a:ext cx="4059238" cy="3044428"/>
          </a:xfrm>
          <a:prstGeom prst="rect">
            <a:avLst/>
          </a:prstGeom>
        </p:spPr>
      </p:pic>
      <p:pic>
        <p:nvPicPr>
          <p:cNvPr id="3" name="Content Placeholder 25" descr="DSC003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00042"/>
            <a:ext cx="4059238" cy="3044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400050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latin typeface="Arial Black" pitchFamily="34" charset="0"/>
              </a:rPr>
              <a:t>Ravnateljica  škole </a:t>
            </a:r>
          </a:p>
          <a:p>
            <a:pPr algn="ctr"/>
            <a:r>
              <a:rPr lang="hr-HR" b="1" dirty="0" smtClean="0">
                <a:latin typeface="Arial Black" pitchFamily="34" charset="0"/>
              </a:rPr>
              <a:t> u  igri s prvašicom .</a:t>
            </a:r>
            <a:endParaRPr lang="hr-HR" b="1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5857892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Arial Black" pitchFamily="34" charset="0"/>
              </a:rPr>
              <a:t>Opa, prvašice su već u 4. razredu s učiteljicom Mirjanom!</a:t>
            </a:r>
            <a:endParaRPr lang="hr-HR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9" descr="DSC00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287786"/>
            <a:ext cx="4059238" cy="3044428"/>
          </a:xfrm>
          <a:prstGeom prst="rect">
            <a:avLst/>
          </a:prstGeom>
        </p:spPr>
      </p:pic>
      <p:pic>
        <p:nvPicPr>
          <p:cNvPr id="4" name="Content Placeholder 35" descr="DSC003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8604"/>
            <a:ext cx="4059238" cy="3044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3929066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latin typeface="Arial Black" pitchFamily="34" charset="0"/>
              </a:rPr>
              <a:t>Ispred učionice 1. razreda igra se </a:t>
            </a:r>
            <a:r>
              <a:rPr lang="hr-HR" b="1" dirty="0" smtClean="0">
                <a:latin typeface="Arial Black" pitchFamily="34" charset="0"/>
              </a:rPr>
              <a:t>Skakavac u zemlji brojeva.</a:t>
            </a:r>
            <a:endParaRPr lang="hr-HR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564357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Arial Black" pitchFamily="34" charset="0"/>
              </a:rPr>
              <a:t>A u učionici 1. razreda igra se </a:t>
            </a:r>
            <a:r>
              <a:rPr lang="hr-HR" b="1" dirty="0" smtClean="0">
                <a:latin typeface="Arial Black" pitchFamily="34" charset="0"/>
              </a:rPr>
              <a:t>igra...</a:t>
            </a:r>
            <a:endParaRPr lang="hr-HR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DSC00278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00034" y="571480"/>
            <a:ext cx="4040188" cy="3028950"/>
          </a:xfrm>
        </p:spPr>
      </p:pic>
      <p:pic>
        <p:nvPicPr>
          <p:cNvPr id="10" name="Content Placeholder 9" descr="DSC00280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143372" y="2928934"/>
            <a:ext cx="4040187" cy="3028950"/>
          </a:xfrm>
        </p:spPr>
      </p:pic>
      <p:sp>
        <p:nvSpPr>
          <p:cNvPr id="16" name="TextBox 15"/>
          <p:cNvSpPr txBox="1"/>
          <p:nvPr/>
        </p:nvSpPr>
        <p:spPr>
          <a:xfrm>
            <a:off x="4643438" y="571480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Arial Black" pitchFamily="34" charset="0"/>
              </a:rPr>
              <a:t>2. i 3. razred</a:t>
            </a:r>
            <a:endParaRPr lang="hr-HR" sz="3200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142873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hr-HR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58" y="3643314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Arial Black" pitchFamily="34" charset="0"/>
              </a:rPr>
              <a:t>Dominik  i Niko  </a:t>
            </a:r>
          </a:p>
          <a:p>
            <a:r>
              <a:rPr lang="hr-HR" b="1" dirty="0" smtClean="0">
                <a:latin typeface="Arial Black" pitchFamily="34" charset="0"/>
              </a:rPr>
              <a:t>s </a:t>
            </a:r>
            <a:r>
              <a:rPr lang="hr-HR" b="1" dirty="0" smtClean="0">
                <a:latin typeface="Arial Black" pitchFamily="34" charset="0"/>
              </a:rPr>
              <a:t>mamama.</a:t>
            </a:r>
            <a:endParaRPr lang="hr-HR" b="1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488" y="6072206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Arial Black" pitchFamily="34" charset="0"/>
              </a:rPr>
              <a:t>Lara i učiteljica </a:t>
            </a:r>
            <a:r>
              <a:rPr lang="hr-HR" dirty="0" smtClean="0">
                <a:latin typeface="Arial Black" pitchFamily="34" charset="0"/>
              </a:rPr>
              <a:t>Jadranka.</a:t>
            </a:r>
            <a:endParaRPr lang="hr-HR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 descr="DSC002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287786"/>
            <a:ext cx="4059238" cy="3044428"/>
          </a:xfrm>
          <a:prstGeom prst="rect">
            <a:avLst/>
          </a:prstGeom>
        </p:spPr>
      </p:pic>
      <p:pic>
        <p:nvPicPr>
          <p:cNvPr id="3" name="Content Placeholder 11" descr="DSC002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714356"/>
            <a:ext cx="4059238" cy="3044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5507479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Arial Black" pitchFamily="34" charset="0"/>
              </a:rPr>
              <a:t>Antonija i Mia sa svojim zadovoljnim mamama.</a:t>
            </a:r>
            <a:endParaRPr lang="hr-HR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SC0027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00562" y="2500306"/>
            <a:ext cx="4040187" cy="3028950"/>
          </a:xfrm>
        </p:spPr>
      </p:pic>
      <p:sp>
        <p:nvSpPr>
          <p:cNvPr id="5" name="TextBox 4"/>
          <p:cNvSpPr txBox="1"/>
          <p:nvPr/>
        </p:nvSpPr>
        <p:spPr>
          <a:xfrm>
            <a:off x="428596" y="642918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Arial Black" pitchFamily="34" charset="0"/>
              </a:rPr>
              <a:t>4.razred</a:t>
            </a:r>
            <a:endParaRPr lang="hr-HR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214311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Arial Black" pitchFamily="34" charset="0"/>
              </a:rPr>
              <a:t>Tko je brži Fran ili mama? </a:t>
            </a:r>
            <a:endParaRPr lang="hr-HR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471488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latin typeface="Arial Black" pitchFamily="34" charset="0"/>
              </a:rPr>
              <a:t>Borna i Nika </a:t>
            </a:r>
          </a:p>
          <a:p>
            <a:pPr algn="ctr"/>
            <a:r>
              <a:rPr lang="hr-HR" b="1" dirty="0" smtClean="0">
                <a:latin typeface="Arial Black" pitchFamily="34" charset="0"/>
              </a:rPr>
              <a:t>u nadmetanju </a:t>
            </a:r>
            <a:r>
              <a:rPr lang="hr-HR" b="1" dirty="0" smtClean="0">
                <a:latin typeface="Arial Black" pitchFamily="34" charset="0"/>
              </a:rPr>
              <a:t>s mamama.</a:t>
            </a:r>
            <a:endParaRPr lang="hr-HR" b="1" dirty="0">
              <a:latin typeface="Arial Black" pitchFamily="34" charset="0"/>
            </a:endParaRPr>
          </a:p>
        </p:txBody>
      </p:sp>
      <p:pic>
        <p:nvPicPr>
          <p:cNvPr id="12" name="Content Placeholder 4" descr="DSC002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4059238" cy="3044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167</TotalTime>
  <Words>170</Words>
  <Application>Microsoft Office PowerPoint</Application>
  <PresentationFormat>On-screen Show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Paper</vt:lpstr>
      <vt:lpstr>Slide 1</vt:lpstr>
      <vt:lpstr> Veselimo se matematici večeras i budućoj suradnji, naglasila je ravnateljica Stanka Lončarić u pozdravnom govoru roditeljima i učenicima.</vt:lpstr>
      <vt:lpstr>Razredna nastava 44 sudionika ( učenici, roditelji, bake, voditelji)</vt:lpstr>
      <vt:lpstr>1. razred</vt:lpstr>
      <vt:lpstr>Slide 5</vt:lpstr>
      <vt:lpstr>Slide 6</vt:lpstr>
      <vt:lpstr>Slide 7</vt:lpstr>
      <vt:lpstr>Slide 8</vt:lpstr>
      <vt:lpstr>Slide 9</vt:lpstr>
      <vt:lpstr>Slide 10</vt:lpstr>
      <vt:lpstr>Slide 11</vt:lpstr>
      <vt:lpstr>Ii                                  Iz knjige utisaka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 Ivanke Trohar Fužine</dc:title>
  <dc:creator>Elvira</dc:creator>
  <cp:lastModifiedBy>Elvira</cp:lastModifiedBy>
  <cp:revision>20</cp:revision>
  <dcterms:created xsi:type="dcterms:W3CDTF">2013-12-06T14:45:32Z</dcterms:created>
  <dcterms:modified xsi:type="dcterms:W3CDTF">2013-12-08T15:16:08Z</dcterms:modified>
</cp:coreProperties>
</file>