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2" r:id="rId19"/>
    <p:sldId id="274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49ECF-830A-4AFB-81FD-D257D27F7DC7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EA6F0-3940-47D7-BD37-4A1F2D0E273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FB62FC-E54E-4441-9A69-CE37D5C1E1DE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50C821-52BD-442E-B2EC-11C474775F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B62FC-E54E-4441-9A69-CE37D5C1E1DE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0C821-52BD-442E-B2EC-11C474775F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B62FC-E54E-4441-9A69-CE37D5C1E1DE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0C821-52BD-442E-B2EC-11C474775F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B62FC-E54E-4441-9A69-CE37D5C1E1DE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0C821-52BD-442E-B2EC-11C474775F4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B62FC-E54E-4441-9A69-CE37D5C1E1DE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0C821-52BD-442E-B2EC-11C474775F4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B62FC-E54E-4441-9A69-CE37D5C1E1DE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0C821-52BD-442E-B2EC-11C474775F4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B62FC-E54E-4441-9A69-CE37D5C1E1DE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0C821-52BD-442E-B2EC-11C474775F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B62FC-E54E-4441-9A69-CE37D5C1E1DE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0C821-52BD-442E-B2EC-11C474775F4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FB62FC-E54E-4441-9A69-CE37D5C1E1DE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0C821-52BD-442E-B2EC-11C474775F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7FB62FC-E54E-4441-9A69-CE37D5C1E1DE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50C821-52BD-442E-B2EC-11C474775F4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FB62FC-E54E-4441-9A69-CE37D5C1E1DE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50C821-52BD-442E-B2EC-11C474775F4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7FB62FC-E54E-4441-9A69-CE37D5C1E1DE}" type="datetimeFigureOut">
              <a:rPr lang="sr-Latn-CS" smtClean="0"/>
              <a:pPr/>
              <a:t>22.11.2011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50C821-52BD-442E-B2EC-11C474775F4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417489">
            <a:off x="4498585" y="3344552"/>
            <a:ext cx="404812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124720">
            <a:off x="341359" y="3336925"/>
            <a:ext cx="3088596" cy="2313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8458788">
            <a:off x="6332124" y="-205168"/>
            <a:ext cx="1379654" cy="3860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357166"/>
            <a:ext cx="3214710" cy="2411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000296" y="1000108"/>
            <a:ext cx="9001156" cy="2143140"/>
          </a:xfrm>
        </p:spPr>
        <p:txBody>
          <a:bodyPr>
            <a:normAutofit/>
          </a:bodyPr>
          <a:lstStyle/>
          <a:p>
            <a:r>
              <a:rPr lang="hr-HR" sz="8800" dirty="0" smtClean="0">
                <a:solidFill>
                  <a:srgbClr val="FF0000"/>
                </a:solidFill>
              </a:rPr>
              <a:t>OVISNOSTI</a:t>
            </a:r>
            <a:endParaRPr lang="hr-HR" sz="88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4214818"/>
            <a:ext cx="6400800" cy="2357454"/>
          </a:xfrm>
        </p:spPr>
        <p:txBody>
          <a:bodyPr>
            <a:normAutofit lnSpcReduction="10000"/>
          </a:bodyPr>
          <a:lstStyle/>
          <a:p>
            <a:r>
              <a:rPr lang="hr-HR" sz="3600" dirty="0" smtClean="0">
                <a:solidFill>
                  <a:srgbClr val="FF0000"/>
                </a:solidFill>
              </a:rPr>
              <a:t>MATEO TOMIĆ</a:t>
            </a:r>
          </a:p>
          <a:p>
            <a:r>
              <a:rPr lang="hr-HR" sz="3600" dirty="0" smtClean="0">
                <a:solidFill>
                  <a:srgbClr val="FF0000"/>
                </a:solidFill>
              </a:rPr>
              <a:t>ALEN RUŽIČ</a:t>
            </a:r>
          </a:p>
          <a:p>
            <a:r>
              <a:rPr lang="hr-HR" sz="3600" dirty="0" smtClean="0">
                <a:solidFill>
                  <a:srgbClr val="FF0000"/>
                </a:solidFill>
              </a:rPr>
              <a:t>MANELA KOVAČEVIĆ</a:t>
            </a:r>
          </a:p>
          <a:p>
            <a:r>
              <a:rPr lang="hr-HR" sz="3600" dirty="0" smtClean="0">
                <a:solidFill>
                  <a:srgbClr val="FF0000"/>
                </a:solidFill>
              </a:rPr>
              <a:t>LUCIJA ŠULENTIĆ</a:t>
            </a:r>
          </a:p>
          <a:p>
            <a:endParaRPr lang="hr-H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42928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endParaRPr lang="hr-HR" sz="2700" b="1" dirty="0" smtClean="0"/>
          </a:p>
          <a:p>
            <a:pPr>
              <a:buFont typeface="Wingdings" pitchFamily="2" charset="2"/>
              <a:buChar char="ü"/>
            </a:pPr>
            <a:r>
              <a:rPr lang="vi-VN" sz="2700" b="1" dirty="0" smtClean="0"/>
              <a:t>Katran </a:t>
            </a:r>
            <a:r>
              <a:rPr lang="vi-VN" sz="2700" dirty="0" smtClean="0"/>
              <a:t>je zajedničko ime za velik broj kemikalija u duhanskom dimu koje se skupljaju i talože u plućima, katran je produkt suhe destilacije, čiji proces nastaje na temperaturi od 600 °C koja se razvija prilikom sagorijevanja na vrhu cigarete.</a:t>
            </a:r>
            <a:br>
              <a:rPr lang="vi-VN" sz="2700" dirty="0" smtClean="0"/>
            </a:br>
            <a:r>
              <a:rPr lang="vi-VN" sz="2700" dirty="0" smtClean="0"/>
              <a:t>           Tko puši 20 godina po 20 cigareta dnevno udahne oko 6 kg čađi, koja se taloži u plućnom tkivu. Nataloženi katran neprestano uništava osjetljivo plućno tkivo.</a:t>
            </a:r>
            <a:br>
              <a:rPr lang="vi-VN" sz="2700" dirty="0" smtClean="0"/>
            </a:br>
            <a:r>
              <a:rPr lang="vi-VN" sz="2700" dirty="0" smtClean="0"/>
              <a:t>           Organizam se kašljem nastoji osloboditi ovih štetnih sastojaka.</a:t>
            </a:r>
            <a:endParaRPr lang="hr-HR" sz="27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78647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vi-VN" b="1" dirty="0" smtClean="0"/>
              <a:t>Ugljični monoksid </a:t>
            </a:r>
            <a:r>
              <a:rPr lang="vi-VN" dirty="0" smtClean="0"/>
              <a:t>nastaje kao sporedni produkt prilikom nepotpunog sagorijevanja. On, nažalost, ostaje nerazgrađen u organizmu. Vrlo brzo ulazi u krv pušača preko velike površine plućnih mjehurića i veže se za krvnu boju, hemoglobin - stvarajući toksičan spoj karboksihemoglobin. Na taj se način poremećuje opskrba stanica kisikom, pa mozak, mišići i ostali organi dobivaju manje kisika.</a:t>
            </a:r>
            <a:br>
              <a:rPr lang="vi-VN" dirty="0" smtClean="0"/>
            </a:br>
            <a:r>
              <a:rPr lang="vi-VN" dirty="0" smtClean="0"/>
              <a:t>           Dvadeset popušenih cigareta u toku jednoga dana stvara gubitak od 5% hemoglobina. To smanjenje količine kisika u organizmu smanjuje radnu sposobnost toliko koliko bi se smanjila na visini od 2300 m iznad mora.</a:t>
            </a:r>
            <a:br>
              <a:rPr lang="vi-VN" dirty="0" smtClean="0"/>
            </a:br>
            <a:r>
              <a:rPr lang="vi-VN" dirty="0" smtClean="0"/>
              <a:t>           Često je uzrokom poremećaja u radu vitalnih organa, a posebno pluća i srca.</a:t>
            </a:r>
            <a:endParaRPr lang="hr-H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hr-HR" dirty="0" smtClean="0"/>
              <a:t>Rani razvitak </a:t>
            </a:r>
            <a:r>
              <a:rPr lang="hr-HR" i="1" dirty="0" smtClean="0"/>
              <a:t>koronarne srčane bolesti </a:t>
            </a:r>
            <a:r>
              <a:rPr lang="hr-HR" dirty="0" smtClean="0"/>
              <a:t>je glavna posljedica pušenja cigareta. Pušači imaju veće izglede da dozive srčani napadaj i manje izglede da ga prežive, nego nepušači. Najčešći uzrok smrti, od 600 000 smrtnih slučajeva, u SAD-a su koronarne srčane bolesti, a najmanje trećina ovih smrti može se pripisati pušenju cigareta.</a:t>
            </a:r>
            <a:br>
              <a:rPr lang="hr-HR" dirty="0" smtClean="0"/>
            </a:br>
            <a:r>
              <a:rPr lang="hr-HR" dirty="0" smtClean="0"/>
              <a:t>           Manje poznata, no ništa manje dramatična i bolna je bolest srčano-žilnog sustava </a:t>
            </a:r>
            <a:r>
              <a:rPr lang="hr-HR" i="1" dirty="0" smtClean="0"/>
              <a:t>arteriosclerosis obliterans. </a:t>
            </a:r>
            <a:r>
              <a:rPr lang="hr-HR" dirty="0" smtClean="0"/>
              <a:t>Stvaraju se opstrukcije arterija koje opskrbljuju krvlju udove, što dovodi do gangrene i eventualne amputacije. Pušači će od ove bolesti oboljeti oko 10 puta češće nego nepušači.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POSLJEDICE PUŠENJA</a:t>
            </a:r>
            <a:endParaRPr lang="hr-H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55468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vi-VN" sz="2700" dirty="0" smtClean="0">
                <a:latin typeface="Calibri" pitchFamily="34" charset="0"/>
                <a:cs typeface="Calibri" pitchFamily="34" charset="0"/>
              </a:rPr>
              <a:t>Rak pluća je drugi najvažniji zdravstveni rizik povezan s pušenjem cigareta. Rizik da će se naći među 84 000 onih koji svake godine umiru od raka pluća u SAD-a, veći je u pušača deset puta nego u nepušača</a:t>
            </a:r>
            <a:r>
              <a:rPr lang="vi-VN" sz="2700" dirty="0" smtClean="0"/>
              <a:t>.</a:t>
            </a:r>
            <a:endParaRPr lang="hr-HR" sz="2700" dirty="0" smtClean="0"/>
          </a:p>
          <a:p>
            <a:pPr>
              <a:buFont typeface="Wingdings" pitchFamily="2" charset="2"/>
              <a:buChar char="ü"/>
            </a:pPr>
            <a:r>
              <a:rPr lang="hr-HR" sz="2700" dirty="0" smtClean="0"/>
              <a:t>Pušački bronhitis je podmukla bolest. Lagano kašljucanje i postupni gubitak plućnog tkiva jedva se i primjećuje u kliničkoj slici. Pluća 30-godišnjeg strasnog pušača po kvaliteti su ravna plućima 50-godišnjeg nepušača. Sposobnost za rad i tjelesne napore izgubljena je u nepovrat.</a:t>
            </a:r>
          </a:p>
          <a:p>
            <a:pPr>
              <a:buFont typeface="Wingdings" pitchFamily="2" charset="2"/>
              <a:buChar char="ü"/>
            </a:pPr>
            <a:r>
              <a:rPr lang="hr-HR" sz="2800" dirty="0" smtClean="0"/>
              <a:t>Uz navedene bolesti postoje još mnoga druga zla i teškoće, ovdje ću ih samo nabrojati:</a:t>
            </a:r>
            <a:endParaRPr lang="hr-HR" sz="27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vi-VN" sz="2900" dirty="0" smtClean="0">
                <a:latin typeface="Calibri" pitchFamily="34" charset="0"/>
                <a:cs typeface="Calibri" pitchFamily="34" charset="0"/>
              </a:rPr>
              <a:t>Među bolesnicima s rakom na usnici pušača je 72%. </a:t>
            </a:r>
            <a:endParaRPr lang="hr-HR" sz="29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hr-HR" sz="2900" dirty="0" smtClean="0">
                <a:latin typeface="Calibri" pitchFamily="34" charset="0"/>
                <a:cs typeface="Calibri" pitchFamily="34" charset="0"/>
              </a:rPr>
              <a:t>Pušenje vodi u impotenciju jer 45% pušača nema djece.</a:t>
            </a:r>
          </a:p>
          <a:p>
            <a:pPr>
              <a:buFont typeface="Wingdings" pitchFamily="2" charset="2"/>
              <a:buChar char="ü"/>
            </a:pPr>
            <a:r>
              <a:rPr lang="hr-HR" sz="2900" dirty="0" smtClean="0">
                <a:latin typeface="Calibri" pitchFamily="34" charset="0"/>
                <a:cs typeface="Calibri" pitchFamily="34" charset="0"/>
              </a:rPr>
              <a:t>Duhan negativno djeluje na crijeva. U početku je cigareta sredstvo za otvaranje, a kasnije prouzrokuje lijenost crijeva.</a:t>
            </a:r>
          </a:p>
          <a:p>
            <a:pPr>
              <a:buFont typeface="Wingdings" pitchFamily="2" charset="2"/>
              <a:buChar char="ü"/>
            </a:pPr>
            <a:r>
              <a:rPr lang="pl-PL" sz="2900" dirty="0" smtClean="0">
                <a:latin typeface="Calibri" pitchFamily="34" charset="0"/>
                <a:cs typeface="Calibri" pitchFamily="34" charset="0"/>
              </a:rPr>
              <a:t>Samo jedan od 200 bolesnika s rakom grkljana je nepušač.</a:t>
            </a:r>
          </a:p>
          <a:p>
            <a:pPr>
              <a:buFont typeface="Wingdings" pitchFamily="2" charset="2"/>
              <a:buChar char="ü"/>
            </a:pPr>
            <a:r>
              <a:rPr lang="hr-HR" sz="2900" dirty="0" smtClean="0">
                <a:latin typeface="Calibri" pitchFamily="34" charset="0"/>
                <a:cs typeface="Calibri" pitchFamily="34" charset="0"/>
              </a:rPr>
              <a:t>Pušenje ide na ruku šećernoj bolesti i visokom krvnom tlaku.</a:t>
            </a:r>
          </a:p>
          <a:p>
            <a:pPr>
              <a:buFont typeface="Wingdings" pitchFamily="2" charset="2"/>
              <a:buChar char="ü"/>
            </a:pPr>
            <a:endParaRPr lang="hr-HR" sz="29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vi-VN" sz="2700" dirty="0" smtClean="0">
                <a:latin typeface="Calibri" pitchFamily="34" charset="0"/>
                <a:cs typeface="Calibri" pitchFamily="34" charset="0"/>
              </a:rPr>
              <a:t>Pušači se teže prilagođuju hladnoći i češće prehlađuju, jer nikotin steže krvne žile.</a:t>
            </a:r>
            <a:endParaRPr lang="hr-HR" sz="27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hr-HR" sz="2700" dirty="0" smtClean="0">
                <a:latin typeface="Calibri" pitchFamily="34" charset="0"/>
                <a:cs typeface="Calibri" pitchFamily="34" charset="0"/>
              </a:rPr>
              <a:t>Koža pušača u 40. godini života slična je koži ljudi od 60 godina.</a:t>
            </a:r>
          </a:p>
          <a:p>
            <a:pPr>
              <a:buFont typeface="Wingdings" pitchFamily="2" charset="2"/>
              <a:buChar char="ü"/>
            </a:pPr>
            <a:r>
              <a:rPr lang="hr-HR" sz="2700" dirty="0" smtClean="0">
                <a:latin typeface="Calibri" pitchFamily="34" charset="0"/>
                <a:cs typeface="Calibri" pitchFamily="34" charset="0"/>
              </a:rPr>
              <a:t>Mozak pušača ima manje mogućnosti, jer nikotin oštećuje njegove stanice i smanjuje prokrvljenost.</a:t>
            </a:r>
          </a:p>
          <a:p>
            <a:pPr>
              <a:buFont typeface="Wingdings" pitchFamily="2" charset="2"/>
              <a:buChar char="ü"/>
            </a:pPr>
            <a:r>
              <a:rPr lang="pl-PL" sz="2700" dirty="0" smtClean="0">
                <a:latin typeface="Calibri" pitchFamily="34" charset="0"/>
                <a:cs typeface="Calibri" pitchFamily="34" charset="0"/>
              </a:rPr>
              <a:t>Djeca trudnica koje puše rađaju se za 300 grama lakša od prosjeka.</a:t>
            </a:r>
          </a:p>
          <a:p>
            <a:pPr>
              <a:buFont typeface="Wingdings" pitchFamily="2" charset="2"/>
              <a:buChar char="ü"/>
            </a:pPr>
            <a:r>
              <a:rPr lang="hr-HR" sz="2800" dirty="0" smtClean="0">
                <a:latin typeface="Calibri" pitchFamily="34" charset="0"/>
                <a:cs typeface="Calibri" pitchFamily="34" charset="0"/>
              </a:rPr>
              <a:t>Pušenje smanjuje oštrinu vida</a:t>
            </a:r>
            <a:r>
              <a:rPr lang="hr-HR" sz="2700" dirty="0" smtClean="0">
                <a:latin typeface="Calibri" pitchFamily="34" charset="0"/>
                <a:cs typeface="Calibri" pitchFamily="34" charset="0"/>
              </a:rPr>
              <a:t>.</a:t>
            </a:r>
            <a:endParaRPr lang="hr-HR" sz="28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714752"/>
            <a:ext cx="3604520" cy="19192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857232"/>
            <a:ext cx="3519491" cy="531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1142984"/>
            <a:ext cx="3714776" cy="21794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vi-VN" sz="2700" dirty="0" smtClean="0">
                <a:latin typeface="Calibri" pitchFamily="34" charset="0"/>
                <a:cs typeface="Calibri" pitchFamily="34" charset="0"/>
              </a:rPr>
              <a:t>svaka cigareta gori 12 minuta i cijelo vrijeme zagađuje zrak.</a:t>
            </a:r>
            <a:endParaRPr lang="hr-HR" sz="27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hr-HR" sz="2700" dirty="0" smtClean="0">
                <a:latin typeface="Calibri" pitchFamily="34" charset="0"/>
                <a:cs typeface="Calibri" pitchFamily="34" charset="0"/>
              </a:rPr>
              <a:t>dim koji ide u zrak ima veću koncentraciju štetnih tvari od dima koji uvlači pušač.</a:t>
            </a:r>
          </a:p>
          <a:p>
            <a:pPr>
              <a:buFont typeface="Wingdings" pitchFamily="2" charset="2"/>
              <a:buChar char="ü"/>
            </a:pPr>
            <a:r>
              <a:rPr lang="hr-HR" sz="2700" dirty="0" smtClean="0">
                <a:latin typeface="Calibri" pitchFamily="34" charset="0"/>
                <a:cs typeface="Calibri" pitchFamily="34" charset="0"/>
              </a:rPr>
              <a:t>osobe koje puše jednu kutiju na dan imaju 50% veću mogućnost hospitalizacije i izostanka s posla.</a:t>
            </a:r>
          </a:p>
          <a:p>
            <a:pPr>
              <a:buFont typeface="Wingdings" pitchFamily="2" charset="2"/>
              <a:buChar char="ü"/>
            </a:pPr>
            <a:r>
              <a:rPr lang="hr-HR" sz="2700" dirty="0" smtClean="0">
                <a:latin typeface="Calibri" pitchFamily="34" charset="0"/>
                <a:cs typeface="Calibri" pitchFamily="34" charset="0"/>
              </a:rPr>
              <a:t>čak jedna ili dvije cigarete mogu uzrokovati povišenje krvnog tlaka, ubrzanje pulsa i smanjenu cirkulaciju krvi u organizmu.</a:t>
            </a:r>
          </a:p>
          <a:p>
            <a:pPr>
              <a:buFont typeface="Wingdings" pitchFamily="2" charset="2"/>
              <a:buChar char="ü"/>
            </a:pPr>
            <a:r>
              <a:rPr lang="hr-HR" sz="2700" dirty="0" smtClean="0">
                <a:latin typeface="Calibri" pitchFamily="34" charset="0"/>
                <a:cs typeface="Calibri" pitchFamily="34" charset="0"/>
              </a:rPr>
              <a:t>srce pušača u prosjeku kuca 10 do 20 otkucaja u minuti brže od srca nepušača.</a:t>
            </a:r>
            <a:endParaRPr lang="hr-HR" sz="27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JESTE LI ZNALI?</a:t>
            </a:r>
            <a:endParaRPr lang="hr-H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hr-HR" sz="2700" dirty="0" smtClean="0">
                <a:latin typeface="Calibri" pitchFamily="34" charset="0"/>
                <a:cs typeface="Calibri" pitchFamily="34" charset="0"/>
              </a:rPr>
              <a:t>koncentracija štetnih sastojaka iz nikotina u zadimljenoj prostoriji čak i nakon dva sata prozračivanja, još uvijek je iznad dopuštene granice.</a:t>
            </a:r>
          </a:p>
          <a:p>
            <a:pPr>
              <a:buFont typeface="Wingdings" pitchFamily="2" charset="2"/>
              <a:buChar char="ü"/>
            </a:pPr>
            <a:r>
              <a:rPr lang="vi-VN" sz="2700" dirty="0" smtClean="0">
                <a:latin typeface="Calibri" pitchFamily="34" charset="0"/>
                <a:cs typeface="Calibri" pitchFamily="34" charset="0"/>
              </a:rPr>
              <a:t>ženski i dječji organizam sporije razgrađuje nikotin, pa ista količina dima više šteti zdravlju žene i djeteta nego zdravlju muškarca.</a:t>
            </a:r>
            <a:endParaRPr lang="hr-HR" sz="27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hr-HR" sz="2700" dirty="0" smtClean="0">
                <a:latin typeface="Calibri" pitchFamily="34" charset="0"/>
                <a:cs typeface="Calibri" pitchFamily="34" charset="0"/>
              </a:rPr>
              <a:t>vozači pušači uzrokuju veći broj prometnih nesreća od vozača nepušača.</a:t>
            </a:r>
            <a:endParaRPr lang="hr-HR" sz="27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00174"/>
            <a:ext cx="892971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9600" dirty="0" smtClean="0">
                <a:solidFill>
                  <a:srgbClr val="FF0000"/>
                </a:solidFill>
              </a:rPr>
              <a:t>RECI  NE CIGARETAMA!</a:t>
            </a:r>
            <a:endParaRPr lang="hr-HR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28802"/>
            <a:ext cx="9144000" cy="4525963"/>
          </a:xfrm>
        </p:spPr>
        <p:txBody>
          <a:bodyPr/>
          <a:lstStyle/>
          <a:p>
            <a:r>
              <a:rPr lang="hr-HR" dirty="0" smtClean="0"/>
              <a:t>OVISNOST O NIKOTINU (LUCIJA ŠULENTIĆ)</a:t>
            </a:r>
          </a:p>
          <a:p>
            <a:r>
              <a:rPr lang="hr-HR" dirty="0" smtClean="0"/>
              <a:t>OVISNOST O ALKOHOLU (MANUELA KOVAČEVIĆ)</a:t>
            </a:r>
            <a:endParaRPr lang="hr-HR" dirty="0"/>
          </a:p>
          <a:p>
            <a:r>
              <a:rPr lang="hr-HR" dirty="0" smtClean="0"/>
              <a:t>OVISNOST O OPIJATIMA (MATEO TOMIĆ)</a:t>
            </a:r>
          </a:p>
          <a:p>
            <a:r>
              <a:rPr lang="hr-HR" dirty="0" smtClean="0"/>
              <a:t>OVISNOST O KOCKI I KOMPJUTERIMA (ALEN RUŽIĆ)</a:t>
            </a:r>
          </a:p>
          <a:p>
            <a:pPr>
              <a:buNone/>
            </a:pPr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hr-HR" dirty="0" smtClean="0"/>
              <a:t>SADRŽAJ</a:t>
            </a:r>
            <a:endParaRPr lang="hr-H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/>
          <a:lstStyle/>
          <a:p>
            <a:r>
              <a:rPr lang="hr-HR" dirty="0" smtClean="0"/>
              <a:t>PUŠENJE U HRVATSKOJ</a:t>
            </a:r>
          </a:p>
          <a:p>
            <a:r>
              <a:rPr lang="hr-HR" dirty="0" smtClean="0"/>
              <a:t>ZAŠTO LJUDI PUŠE?</a:t>
            </a:r>
          </a:p>
          <a:p>
            <a:r>
              <a:rPr lang="hr-HR" dirty="0" smtClean="0"/>
              <a:t>ZAŠTO PUŠAČI NASTAVLJAJU PUŠITI?</a:t>
            </a:r>
          </a:p>
          <a:p>
            <a:r>
              <a:rPr lang="hr-HR" dirty="0" smtClean="0"/>
              <a:t>ŠTO SADRŽI CIGARETA?</a:t>
            </a:r>
          </a:p>
          <a:p>
            <a:r>
              <a:rPr lang="hr-HR" dirty="0" smtClean="0"/>
              <a:t>POSLJEDICE PUŠENJA</a:t>
            </a:r>
          </a:p>
          <a:p>
            <a:r>
              <a:rPr lang="hr-HR" dirty="0" smtClean="0"/>
              <a:t>JESTE LI ZNALI?                 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OVISNOST O NIKOTINU</a:t>
            </a:r>
            <a:br>
              <a:rPr lang="hr-HR" dirty="0" smtClean="0"/>
            </a:br>
            <a:r>
              <a:rPr lang="hr-HR" dirty="0" smtClean="0"/>
              <a:t>SADRŽAJ</a:t>
            </a:r>
            <a:endParaRPr lang="hr-H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76816" y="4000504"/>
            <a:ext cx="3093522" cy="2320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5720" y="357166"/>
            <a:ext cx="6500858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dirty="0" smtClean="0">
                <a:solidFill>
                  <a:schemeClr val="tx1"/>
                </a:solidFill>
              </a:rPr>
              <a:t>PUŠENJE U HRVATSKOJ</a:t>
            </a:r>
            <a:endParaRPr lang="hr-HR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5000660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    U Hrvatskoj je svaka treća osoba pušač, a procjenjuje se da od bolesti vezanih uz pušenje godišnje umire čak 12.000 do 14.000 osoba. </a:t>
            </a:r>
            <a:br>
              <a:rPr lang="hr-HR" dirty="0" smtClean="0"/>
            </a:br>
            <a:r>
              <a:rPr lang="hr-HR" dirty="0" smtClean="0"/>
              <a:t>       Osim što se na cigarete često troši više nego na kruh i mlijeko zajedno, zabrinjavajući je i podatak da je dobna granica pušača u Hrvatskoj pomaknuta sa 13 na 11 godina.</a:t>
            </a:r>
            <a:endParaRPr lang="hr-H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7372" y="1214422"/>
            <a:ext cx="3116628" cy="3102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643998" cy="5500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Svi se istraživači slažu u tome da ljudi počinju pušiti iz jednog ili više slijedećih razloga:</a:t>
            </a:r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da bi izrazili pobunu, bunt i da bi imitirali ponašanje osoba koje smatraju da imaju viši položaj </a:t>
            </a:r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Premda je danas već i djeci poznata štetnost pušenja, okorjeli pušač se tješi tvrdnjom da mu cigareta koristi, da ga umiruje, da mu je potrebna kao i hrana, da mu podiže radnu sposobnost i raspoloženje. Tješi se primjerom stogodišnjaka koji je pušio i nije dobio rak.</a:t>
            </a:r>
          </a:p>
          <a:p>
            <a:pPr>
              <a:buFont typeface="Wingdings" pitchFamily="2" charset="2"/>
              <a:buChar char="ü"/>
            </a:pPr>
            <a:endParaRPr lang="hr-HR" sz="2800" dirty="0" smtClean="0"/>
          </a:p>
          <a:p>
            <a:pPr>
              <a:buFont typeface="Wingdings" pitchFamily="2" charset="2"/>
              <a:buChar char="ü"/>
            </a:pPr>
            <a:endParaRPr lang="hr-HR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ZAŠTO LJUDI PUŠE?</a:t>
            </a:r>
            <a:endParaRPr lang="hr-H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55" y="642918"/>
            <a:ext cx="8996345" cy="5587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557216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hr-HR" dirty="0" smtClean="0"/>
              <a:t>Cigareta ima samo negativne strane. Ona trenutačno smiruje, ali ubrzo nastupa razdražljivost koja zahtijeva novu cigaretu itd. To je začaran i tragičan krug u kome se nalazi pušač. Iz tog se kruga godišnje, samo u Europi, regrutira oko 500.000 smrtnih slučajeva od direktnih posljedica pušenja.</a:t>
            </a:r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mladih ljudi koji žele izgledati "odraslije“</a:t>
            </a:r>
          </a:p>
          <a:p>
            <a:pPr>
              <a:buFont typeface="Wingdings" pitchFamily="2" charset="2"/>
              <a:buChar char="ü"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8634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hr-HR" sz="2800" dirty="0" smtClean="0"/>
          </a:p>
          <a:p>
            <a:pPr>
              <a:buNone/>
            </a:pPr>
            <a:r>
              <a:rPr lang="hr-HR" sz="2800" dirty="0" smtClean="0"/>
              <a:t>Prema jednom poznatom istraživanju, izgleda da su šest glavnih razloga da pušači nastave pušit ovi:</a:t>
            </a:r>
          </a:p>
          <a:p>
            <a:pPr>
              <a:buFont typeface="Wingdings" pitchFamily="2" charset="2"/>
              <a:buChar char="ü"/>
            </a:pPr>
            <a:r>
              <a:rPr lang="hr-HR" sz="2800" b="1" dirty="0" smtClean="0"/>
              <a:t>stimuliranje </a:t>
            </a:r>
            <a:r>
              <a:rPr lang="hr-HR" sz="2800" dirty="0" smtClean="0"/>
              <a:t>- dobivaju osjećaj povećane energije</a:t>
            </a:r>
          </a:p>
          <a:p>
            <a:pPr>
              <a:buFont typeface="Wingdings" pitchFamily="2" charset="2"/>
              <a:buChar char="ü"/>
            </a:pPr>
            <a:r>
              <a:rPr lang="pt-BR" sz="2800" b="1" dirty="0" smtClean="0"/>
              <a:t>senzorno-motoričko manipuliranje </a:t>
            </a:r>
            <a:r>
              <a:rPr lang="pt-BR" sz="2800" dirty="0" smtClean="0"/>
              <a:t>- uživaju u uzimanju i paljenju cigarete</a:t>
            </a:r>
            <a:endParaRPr lang="hr-HR" sz="2800" dirty="0" smtClean="0"/>
          </a:p>
          <a:p>
            <a:pPr>
              <a:buFont typeface="Wingdings" pitchFamily="2" charset="2"/>
              <a:buChar char="ü"/>
            </a:pPr>
            <a:r>
              <a:rPr lang="vi-VN" sz="2800" b="1" dirty="0" smtClean="0"/>
              <a:t>ugodna relaksacija </a:t>
            </a:r>
            <a:r>
              <a:rPr lang="vi-VN" sz="2800" dirty="0" smtClean="0"/>
              <a:t>- nagrađuju sami sebe cigaretom, nakon što prođu potreba za povećanom pažnjom i napetost</a:t>
            </a:r>
            <a:endParaRPr lang="hr-HR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ZAŠTO PUŠAČI NASTAVLJAJU PUŠITI?</a:t>
            </a:r>
            <a:endParaRPr lang="hr-H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357298"/>
            <a:ext cx="8858280" cy="571504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hr-HR" b="1" dirty="0" smtClean="0"/>
              <a:t>navika </a:t>
            </a:r>
            <a:r>
              <a:rPr lang="hr-HR" dirty="0" smtClean="0"/>
              <a:t>- pušaču ne nedostaje cigareta ako mu nije na dohvatu, ali ih automatski puši ako su mu pri ruci</a:t>
            </a:r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smanjenje </a:t>
            </a:r>
            <a:r>
              <a:rPr lang="hr-HR" b="1" dirty="0" smtClean="0"/>
              <a:t>negativnog </a:t>
            </a:r>
            <a:r>
              <a:rPr lang="hr-HR" dirty="0" smtClean="0"/>
              <a:t>efekta - pušenje da bi se izišlo na kraj s osjećajem napetosti, t</a:t>
            </a:r>
            <a:r>
              <a:rPr lang="pl-PL" dirty="0" smtClean="0"/>
              <a:t>jeskobe ili bijesa, u teškim situacijama</a:t>
            </a:r>
          </a:p>
          <a:p>
            <a:pPr>
              <a:buFont typeface="Wingdings" pitchFamily="2" charset="2"/>
              <a:buChar char="ü"/>
            </a:pPr>
            <a:r>
              <a:rPr lang="hr-HR" dirty="0" smtClean="0"/>
              <a:t>ovisnost - puši se da bi se spriječilo neugodan osjećaj žudnje, koji nastaje kad se ne puši.</a:t>
            </a:r>
          </a:p>
          <a:p>
            <a:pPr>
              <a:buNone/>
            </a:pPr>
            <a:r>
              <a:rPr lang="hr-HR" dirty="0" smtClean="0"/>
              <a:t>Smanjenje napetosti i "ovisnost" su, čini se, prema sudu samih pušača, dva najvažnija faktora.</a:t>
            </a:r>
            <a:endParaRPr lang="pl-PL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588"/>
            <a:ext cx="8643998" cy="528641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vi-VN" dirty="0" smtClean="0"/>
              <a:t>Između nekoliko stotina sastojaka koje su kemičari pronašli u cigareti s medicinskog stanovišta najvažnija su tri: nikotin, katran i ugljični monoksid.</a:t>
            </a:r>
            <a:endParaRPr lang="hr-HR" dirty="0" smtClean="0"/>
          </a:p>
          <a:p>
            <a:pPr>
              <a:buFont typeface="Wingdings" pitchFamily="2" charset="2"/>
              <a:buChar char="ü"/>
            </a:pPr>
            <a:r>
              <a:rPr lang="vi-VN" b="1" dirty="0" smtClean="0"/>
              <a:t>Nikotin </a:t>
            </a:r>
            <a:r>
              <a:rPr lang="vi-VN" dirty="0" smtClean="0"/>
              <a:t>je najmoćniji sastojak duhanskog dima, koji pušaču stvara toliki užitak. Po svom kemijskom sastavu nikotin je visoko toksičan alkaloid odgovoran za stvaranje ovisnosti. Srećom, u organizmu se taloži samo mali dio. Jedna cigareta sadrži 1-3 mg nikotina.  Jedna kap nikotina (50 mg) predstavlja smrtnu dozu za nepušača. Dnevna doza od 40 cigareta, kad je u pitanju trudnica, uzrokuje smrt njezinog nerođenog djeteta.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ŠTO SADRŽI CIGARETA?</a:t>
            </a:r>
            <a:endParaRPr lang="hr-HR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163</TotalTime>
  <Words>992</Words>
  <Application>Microsoft Office PowerPoint</Application>
  <PresentationFormat>On-screen Show (4:3)</PresentationFormat>
  <Paragraphs>68</Paragraphs>
  <Slides>19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OVISNOSTI</vt:lpstr>
      <vt:lpstr>SADRŽAJ</vt:lpstr>
      <vt:lpstr>OVISNOST O NIKOTINU SADRŽAJ</vt:lpstr>
      <vt:lpstr>Slide 4</vt:lpstr>
      <vt:lpstr>ZAŠTO LJUDI PUŠE?</vt:lpstr>
      <vt:lpstr>Slide 6</vt:lpstr>
      <vt:lpstr>ZAŠTO PUŠAČI NASTAVLJAJU PUŠITI?</vt:lpstr>
      <vt:lpstr>Slide 8</vt:lpstr>
      <vt:lpstr>ŠTO SADRŽI CIGARETA?</vt:lpstr>
      <vt:lpstr>Slide 10</vt:lpstr>
      <vt:lpstr>Slide 11</vt:lpstr>
      <vt:lpstr>POSLJEDICE PUŠENJA</vt:lpstr>
      <vt:lpstr>Slide 13</vt:lpstr>
      <vt:lpstr>Slide 14</vt:lpstr>
      <vt:lpstr>Slide 15</vt:lpstr>
      <vt:lpstr>Slide 16</vt:lpstr>
      <vt:lpstr>JESTE LI ZNALI?</vt:lpstr>
      <vt:lpstr>Slide 18</vt:lpstr>
      <vt:lpstr>Slide 19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OVISNOSTI</dc:title>
  <dc:creator>Lucija</dc:creator>
  <cp:lastModifiedBy>Lucija</cp:lastModifiedBy>
  <cp:revision>16</cp:revision>
  <dcterms:created xsi:type="dcterms:W3CDTF">2011-11-22T15:16:01Z</dcterms:created>
  <dcterms:modified xsi:type="dcterms:W3CDTF">2011-11-22T18:00:45Z</dcterms:modified>
</cp:coreProperties>
</file>